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322" r:id="rId3"/>
    <p:sldId id="313" r:id="rId4"/>
    <p:sldId id="314" r:id="rId5"/>
    <p:sldId id="316" r:id="rId6"/>
    <p:sldId id="324" r:id="rId7"/>
    <p:sldId id="326" r:id="rId8"/>
    <p:sldId id="315" r:id="rId9"/>
    <p:sldId id="28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4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25/11/2022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yintracomm.ec.europa.eu/corp/intellectual-property/Documents/2019_Reuse-guidelines%28CC-BY%29.pdf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Update/add/delete parts of the</a:t>
            </a:r>
            <a:r>
              <a:rPr lang="en-IE" baseline="0" dirty="0"/>
              <a:t> copy right notice where appropriate.</a:t>
            </a:r>
          </a:p>
          <a:p>
            <a:r>
              <a:rPr lang="en-IE" baseline="0" dirty="0"/>
              <a:t>More information: </a:t>
            </a:r>
            <a:r>
              <a:rPr lang="en-GB" dirty="0">
                <a:hlinkClick r:id="rId3"/>
              </a:rPr>
              <a:t>https://myintracomm.ec.europa.eu/corp/intellectual-property/Documents/2019_Reuse-guidelines%28CC-BY%29.pdf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1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‹N°›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‹N°›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‹N°›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‹N°›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vironment.ec.europa.eu/topics/nature-and-biodiversity/eu-cop15-global-biodiversity-conference_e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hyperlink" Target="https://creativecommons.org/licenses/by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4800" dirty="0"/>
              <a:t>CBD –COP 15</a:t>
            </a:r>
            <a:br>
              <a:rPr lang="en-IE" sz="4800" dirty="0"/>
            </a:br>
            <a:r>
              <a:rPr lang="en-IE" sz="4800" dirty="0"/>
              <a:t>7</a:t>
            </a:r>
            <a:r>
              <a:rPr lang="en-IE" sz="4800" baseline="30000" dirty="0"/>
              <a:t>th</a:t>
            </a:r>
            <a:r>
              <a:rPr lang="en-IE" sz="4800" dirty="0"/>
              <a:t> to 19</a:t>
            </a:r>
            <a:r>
              <a:rPr lang="en-IE" sz="4800" baseline="30000" dirty="0"/>
              <a:t>th</a:t>
            </a:r>
            <a:r>
              <a:rPr lang="en-IE" sz="4800" dirty="0"/>
              <a:t> December 2022</a:t>
            </a:r>
            <a:br>
              <a:rPr lang="en-IE" sz="4800" dirty="0"/>
            </a:br>
            <a:r>
              <a:rPr lang="en-IE" sz="4800" dirty="0"/>
              <a:t>Montreal, Canada</a:t>
            </a:r>
            <a:endParaRPr lang="en-GB" sz="48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071350" y="4418049"/>
            <a:ext cx="10240963" cy="2149522"/>
          </a:xfrm>
        </p:spPr>
        <p:txBody>
          <a:bodyPr/>
          <a:lstStyle/>
          <a:p>
            <a:endParaRPr lang="en-GB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95611" y="4916459"/>
            <a:ext cx="10240963" cy="1199017"/>
          </a:xfrm>
        </p:spPr>
        <p:txBody>
          <a:bodyPr/>
          <a:lstStyle/>
          <a:p>
            <a:r>
              <a:rPr lang="en-IE" sz="2800" dirty="0"/>
              <a:t> Hugo-Maria Schally</a:t>
            </a:r>
          </a:p>
          <a:p>
            <a:r>
              <a:rPr lang="en-IE" sz="2000" dirty="0"/>
              <a:t>  DG Environment</a:t>
            </a:r>
          </a:p>
          <a:p>
            <a:r>
              <a:rPr lang="en-IE" sz="2000" b="1" dirty="0"/>
              <a:t> European Commission </a:t>
            </a:r>
          </a:p>
        </p:txBody>
      </p:sp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IE" dirty="0"/>
          </a:p>
          <a:p>
            <a:pPr lvl="1"/>
            <a:r>
              <a:rPr lang="en-IE" dirty="0"/>
              <a:t>A new Global Biodiversity Framework containing commitments for action by all stakeholders;</a:t>
            </a:r>
          </a:p>
          <a:p>
            <a:pPr lvl="1"/>
            <a:r>
              <a:rPr lang="en-IE" dirty="0"/>
              <a:t>Mechanism on monitoring, planning, reporting and review of implementation, mobilisation of resources, mainstreaming etc. ;</a:t>
            </a:r>
          </a:p>
          <a:p>
            <a:pPr lvl="1"/>
            <a:r>
              <a:rPr lang="en-IE" dirty="0"/>
              <a:t>A solution for the issue of “ Digital Sequence Information “ related to access to and sharing of benefits derived from the utilisation of genetic resources</a:t>
            </a:r>
          </a:p>
          <a:p>
            <a:pPr lvl="1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What are we hoping to adopt 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309304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roup 130"/>
          <p:cNvGrpSpPr/>
          <p:nvPr/>
        </p:nvGrpSpPr>
        <p:grpSpPr>
          <a:xfrm>
            <a:off x="166625" y="235288"/>
            <a:ext cx="11895143" cy="6622711"/>
            <a:chOff x="997898" y="1433542"/>
            <a:chExt cx="10191466" cy="5224007"/>
          </a:xfrm>
        </p:grpSpPr>
        <p:sp>
          <p:nvSpPr>
            <p:cNvPr id="4" name="Secteurs 4"/>
            <p:cNvSpPr/>
            <p:nvPr/>
          </p:nvSpPr>
          <p:spPr>
            <a:xfrm>
              <a:off x="997898" y="1471632"/>
              <a:ext cx="10191466" cy="5185917"/>
            </a:xfrm>
            <a:prstGeom prst="pie">
              <a:avLst>
                <a:gd name="adj1" fmla="val 7500357"/>
                <a:gd name="adj2" fmla="val 3151666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71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776DE12-90D5-4125-BA58-291147BAFA54}"/>
                </a:ext>
              </a:extLst>
            </p:cNvPr>
            <p:cNvGrpSpPr/>
            <p:nvPr/>
          </p:nvGrpSpPr>
          <p:grpSpPr>
            <a:xfrm>
              <a:off x="1412675" y="1917210"/>
              <a:ext cx="9334701" cy="4740339"/>
              <a:chOff x="1412675" y="1917210"/>
              <a:chExt cx="9334701" cy="4740339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AE49244F-0849-4725-9E39-6CCE95E16046}"/>
                  </a:ext>
                </a:extLst>
              </p:cNvPr>
              <p:cNvGrpSpPr/>
              <p:nvPr/>
            </p:nvGrpSpPr>
            <p:grpSpPr>
              <a:xfrm>
                <a:off x="1412675" y="1917210"/>
                <a:ext cx="9334701" cy="4740339"/>
                <a:chOff x="1412675" y="1917210"/>
                <a:chExt cx="9334701" cy="4740339"/>
              </a:xfrm>
            </p:grpSpPr>
            <p:grpSp>
              <p:nvGrpSpPr>
                <p:cNvPr id="8" name="Group 7">
                  <a:extLst>
                    <a:ext uri="{FF2B5EF4-FFF2-40B4-BE49-F238E27FC236}">
                      <a16:creationId xmlns:a16="http://schemas.microsoft.com/office/drawing/2014/main" id="{6489F001-CA50-4B37-AC89-DF0CCD71E57C}"/>
                    </a:ext>
                  </a:extLst>
                </p:cNvPr>
                <p:cNvGrpSpPr/>
                <p:nvPr/>
              </p:nvGrpSpPr>
              <p:grpSpPr>
                <a:xfrm>
                  <a:off x="1828800" y="2046514"/>
                  <a:ext cx="8543499" cy="4408714"/>
                  <a:chOff x="1828800" y="2046514"/>
                  <a:chExt cx="8543499" cy="4408714"/>
                </a:xfrm>
              </p:grpSpPr>
              <p:sp>
                <p:nvSpPr>
                  <p:cNvPr id="33" name="Flèche en arc 5"/>
                  <p:cNvSpPr/>
                  <p:nvPr/>
                </p:nvSpPr>
                <p:spPr>
                  <a:xfrm>
                    <a:off x="1828800" y="2046514"/>
                    <a:ext cx="8543499" cy="4408714"/>
                  </a:xfrm>
                  <a:prstGeom prst="circularArrow">
                    <a:avLst>
                      <a:gd name="adj1" fmla="val 5626"/>
                      <a:gd name="adj2" fmla="val 9879"/>
                      <a:gd name="adj3" fmla="val 2896268"/>
                      <a:gd name="adj4" fmla="val 7864004"/>
                      <a:gd name="adj5" fmla="val 2813"/>
                    </a:avLst>
                  </a:prstGeom>
                  <a:solidFill>
                    <a:srgbClr val="9966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600000" lon="0" rev="0"/>
                      </a:camera>
                      <a:lightRig rig="threePt" dir="t"/>
                    </a:scene3d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" name="Flèche droite 6"/>
                  <p:cNvSpPr/>
                  <p:nvPr/>
                </p:nvSpPr>
                <p:spPr>
                  <a:xfrm rot="18209725">
                    <a:off x="3787965" y="5764821"/>
                    <a:ext cx="479820" cy="254671"/>
                  </a:xfrm>
                  <a:prstGeom prst="rightArrow">
                    <a:avLst/>
                  </a:prstGeom>
                  <a:solidFill>
                    <a:srgbClr val="9966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600000" lon="0" rev="0"/>
                      </a:camera>
                      <a:lightRig rig="threePt" dir="t"/>
                    </a:scene3d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5" name="Flèche droite 7"/>
                  <p:cNvSpPr/>
                  <p:nvPr/>
                </p:nvSpPr>
                <p:spPr>
                  <a:xfrm rot="19103612">
                    <a:off x="2970704" y="5377680"/>
                    <a:ext cx="488183" cy="254671"/>
                  </a:xfrm>
                  <a:prstGeom prst="rightArrow">
                    <a:avLst/>
                  </a:prstGeom>
                  <a:solidFill>
                    <a:srgbClr val="9966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600000" lon="0" rev="0"/>
                      </a:camera>
                      <a:lightRig rig="threePt" dir="t"/>
                    </a:scene3d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6" name="Flèche droite 8"/>
                  <p:cNvSpPr/>
                  <p:nvPr/>
                </p:nvSpPr>
                <p:spPr>
                  <a:xfrm rot="10800000">
                    <a:off x="9680166" y="4218578"/>
                    <a:ext cx="525447" cy="254671"/>
                  </a:xfrm>
                  <a:prstGeom prst="rightArrow">
                    <a:avLst/>
                  </a:prstGeom>
                  <a:solidFill>
                    <a:srgbClr val="9966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600000" lon="0" rev="0"/>
                      </a:camera>
                      <a:lightRig rig="threePt" dir="t"/>
                    </a:scene3d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7" name="Flèche droite 9"/>
                  <p:cNvSpPr/>
                  <p:nvPr/>
                </p:nvSpPr>
                <p:spPr>
                  <a:xfrm rot="12654621">
                    <a:off x="9117108" y="5154484"/>
                    <a:ext cx="581769" cy="254671"/>
                  </a:xfrm>
                  <a:prstGeom prst="rightArrow">
                    <a:avLst/>
                  </a:prstGeom>
                  <a:solidFill>
                    <a:srgbClr val="9966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600000" lon="0" rev="0"/>
                      </a:camera>
                      <a:lightRig rig="threePt" dir="t"/>
                    </a:scene3d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8" name="Flèche droite 13"/>
                  <p:cNvSpPr/>
                  <p:nvPr/>
                </p:nvSpPr>
                <p:spPr>
                  <a:xfrm rot="14200818">
                    <a:off x="8110374" y="5718607"/>
                    <a:ext cx="412928" cy="254671"/>
                  </a:xfrm>
                  <a:prstGeom prst="rightArrow">
                    <a:avLst/>
                  </a:prstGeom>
                  <a:solidFill>
                    <a:srgbClr val="9966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600000" lon="0" rev="0"/>
                      </a:camera>
                      <a:lightRig rig="threePt" dir="t"/>
                    </a:scene3d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9" name="Flèche droite 55"/>
                  <p:cNvSpPr/>
                  <p:nvPr/>
                </p:nvSpPr>
                <p:spPr>
                  <a:xfrm rot="9682739">
                    <a:off x="9442047" y="3347825"/>
                    <a:ext cx="422135" cy="254671"/>
                  </a:xfrm>
                  <a:prstGeom prst="rightArrow">
                    <a:avLst/>
                  </a:prstGeom>
                  <a:solidFill>
                    <a:srgbClr val="9966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600000" lon="0" rev="0"/>
                      </a:camera>
                      <a:lightRig rig="threePt" dir="t"/>
                    </a:scene3d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0" name="Flèche droite 57"/>
                  <p:cNvSpPr/>
                  <p:nvPr/>
                </p:nvSpPr>
                <p:spPr>
                  <a:xfrm rot="20257414">
                    <a:off x="2268917" y="4717257"/>
                    <a:ext cx="515397" cy="328679"/>
                  </a:xfrm>
                  <a:prstGeom prst="rightArrow">
                    <a:avLst/>
                  </a:prstGeom>
                  <a:solidFill>
                    <a:srgbClr val="9966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600000" lon="0" rev="0"/>
                      </a:camera>
                      <a:lightRig rig="threePt" dir="t"/>
                    </a:scene3d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1" name="Flèche droite 58"/>
                  <p:cNvSpPr/>
                  <p:nvPr/>
                </p:nvSpPr>
                <p:spPr>
                  <a:xfrm rot="21396055">
                    <a:off x="2041351" y="3894770"/>
                    <a:ext cx="578571" cy="327590"/>
                  </a:xfrm>
                  <a:prstGeom prst="rightArrow">
                    <a:avLst/>
                  </a:prstGeom>
                  <a:solidFill>
                    <a:srgbClr val="9966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scene3d>
                      <a:camera prst="orthographicFront">
                        <a:rot lat="600000" lon="0" rev="0"/>
                      </a:camera>
                      <a:lightRig rig="threePt" dir="t"/>
                    </a:scene3d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id="{F87D8D67-EAC7-47E9-BA67-92D00B2A36F4}"/>
                    </a:ext>
                  </a:extLst>
                </p:cNvPr>
                <p:cNvGrpSpPr/>
                <p:nvPr/>
              </p:nvGrpSpPr>
              <p:grpSpPr>
                <a:xfrm>
                  <a:off x="1506698" y="1947859"/>
                  <a:ext cx="9218840" cy="4675907"/>
                  <a:chOff x="1506698" y="1947859"/>
                  <a:chExt cx="9218840" cy="4675907"/>
                </a:xfrm>
              </p:grpSpPr>
              <p:sp>
                <p:nvSpPr>
                  <p:cNvPr id="31" name="Secteurs 18"/>
                  <p:cNvSpPr/>
                  <p:nvPr/>
                </p:nvSpPr>
                <p:spPr>
                  <a:xfrm>
                    <a:off x="1506698" y="1947859"/>
                    <a:ext cx="9218840" cy="4675907"/>
                  </a:xfrm>
                  <a:prstGeom prst="pie">
                    <a:avLst>
                      <a:gd name="adj1" fmla="val 11635130"/>
                      <a:gd name="adj2" fmla="val 12181185"/>
                    </a:avLst>
                  </a:prstGeom>
                  <a:solidFill>
                    <a:srgbClr val="9966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" name="ZoneTexte 48"/>
                  <p:cNvSpPr txBox="1"/>
                  <p:nvPr/>
                </p:nvSpPr>
                <p:spPr>
                  <a:xfrm>
                    <a:off x="2045596" y="3113349"/>
                    <a:ext cx="1040356" cy="18208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fr-CA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14. </a:t>
                    </a:r>
                    <a:r>
                      <a: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Mainstreaming</a:t>
                    </a:r>
                  </a:p>
                </p:txBody>
              </p:sp>
            </p:grpSp>
            <p:grpSp>
              <p:nvGrpSpPr>
                <p:cNvPr id="10" name="Group 9">
                  <a:extLst>
                    <a:ext uri="{FF2B5EF4-FFF2-40B4-BE49-F238E27FC236}">
                      <a16:creationId xmlns:a16="http://schemas.microsoft.com/office/drawing/2014/main" id="{58BACA76-2AE2-482C-81F4-C32A225FC24D}"/>
                    </a:ext>
                  </a:extLst>
                </p:cNvPr>
                <p:cNvGrpSpPr/>
                <p:nvPr/>
              </p:nvGrpSpPr>
              <p:grpSpPr>
                <a:xfrm>
                  <a:off x="1412675" y="1966635"/>
                  <a:ext cx="9218840" cy="4670679"/>
                  <a:chOff x="1412675" y="1966635"/>
                  <a:chExt cx="9218840" cy="4670679"/>
                </a:xfrm>
              </p:grpSpPr>
              <p:sp>
                <p:nvSpPr>
                  <p:cNvPr id="29" name="Secteurs 14"/>
                  <p:cNvSpPr/>
                  <p:nvPr/>
                </p:nvSpPr>
                <p:spPr>
                  <a:xfrm>
                    <a:off x="1412675" y="1966635"/>
                    <a:ext cx="9218840" cy="4670679"/>
                  </a:xfrm>
                  <a:prstGeom prst="pie">
                    <a:avLst>
                      <a:gd name="adj1" fmla="val 12314169"/>
                      <a:gd name="adj2" fmla="val 13084694"/>
                    </a:avLst>
                  </a:prstGeom>
                  <a:solidFill>
                    <a:srgbClr val="9966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" name="ZoneTexte 49"/>
                  <p:cNvSpPr txBox="1"/>
                  <p:nvPr/>
                </p:nvSpPr>
                <p:spPr>
                  <a:xfrm>
                    <a:off x="2845385" y="2586084"/>
                    <a:ext cx="982164" cy="40057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15. Sustainable production &amp; supply chains</a:t>
                    </a:r>
                  </a:p>
                </p:txBody>
              </p:sp>
            </p:grpSp>
            <p:grpSp>
              <p:nvGrpSpPr>
                <p:cNvPr id="11" name="Group 10">
                  <a:extLst>
                    <a:ext uri="{FF2B5EF4-FFF2-40B4-BE49-F238E27FC236}">
                      <a16:creationId xmlns:a16="http://schemas.microsoft.com/office/drawing/2014/main" id="{C2657B66-C414-43D5-931C-DF37856D2E77}"/>
                    </a:ext>
                  </a:extLst>
                </p:cNvPr>
                <p:cNvGrpSpPr/>
                <p:nvPr/>
              </p:nvGrpSpPr>
              <p:grpSpPr>
                <a:xfrm>
                  <a:off x="1412675" y="1939760"/>
                  <a:ext cx="9218840" cy="4708230"/>
                  <a:chOff x="1412675" y="1939760"/>
                  <a:chExt cx="9218840" cy="4708230"/>
                </a:xfrm>
              </p:grpSpPr>
              <p:sp>
                <p:nvSpPr>
                  <p:cNvPr id="27" name="Secteurs 21"/>
                  <p:cNvSpPr/>
                  <p:nvPr/>
                </p:nvSpPr>
                <p:spPr>
                  <a:xfrm>
                    <a:off x="1412675" y="1939760"/>
                    <a:ext cx="9218840" cy="4708230"/>
                  </a:xfrm>
                  <a:prstGeom prst="pie">
                    <a:avLst>
                      <a:gd name="adj1" fmla="val 13210519"/>
                      <a:gd name="adj2" fmla="val 14339565"/>
                    </a:avLst>
                  </a:prstGeom>
                  <a:solidFill>
                    <a:srgbClr val="9966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" name="ZoneTexte 50"/>
                  <p:cNvSpPr txBox="1"/>
                  <p:nvPr/>
                </p:nvSpPr>
                <p:spPr>
                  <a:xfrm>
                    <a:off x="3776742" y="2196908"/>
                    <a:ext cx="851929" cy="40057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16. Eliminate unsustainable consumption</a:t>
                    </a:r>
                  </a:p>
                </p:txBody>
              </p:sp>
            </p:grpSp>
            <p:grpSp>
              <p:nvGrpSpPr>
                <p:cNvPr id="12" name="Group 11">
                  <a:extLst>
                    <a:ext uri="{FF2B5EF4-FFF2-40B4-BE49-F238E27FC236}">
                      <a16:creationId xmlns:a16="http://schemas.microsoft.com/office/drawing/2014/main" id="{BEBD5371-8BA2-4FEF-967C-D058BF30E9F4}"/>
                    </a:ext>
                  </a:extLst>
                </p:cNvPr>
                <p:cNvGrpSpPr/>
                <p:nvPr/>
              </p:nvGrpSpPr>
              <p:grpSpPr>
                <a:xfrm>
                  <a:off x="1475461" y="1917210"/>
                  <a:ext cx="9218840" cy="4740339"/>
                  <a:chOff x="1475461" y="1917210"/>
                  <a:chExt cx="9218840" cy="4740339"/>
                </a:xfrm>
              </p:grpSpPr>
              <p:sp>
                <p:nvSpPr>
                  <p:cNvPr id="25" name="Secteurs 20"/>
                  <p:cNvSpPr/>
                  <p:nvPr/>
                </p:nvSpPr>
                <p:spPr>
                  <a:xfrm>
                    <a:off x="1475461" y="1917210"/>
                    <a:ext cx="9218840" cy="4740339"/>
                  </a:xfrm>
                  <a:prstGeom prst="pie">
                    <a:avLst>
                      <a:gd name="adj1" fmla="val 14409518"/>
                      <a:gd name="adj2" fmla="val 15968759"/>
                    </a:avLst>
                  </a:prstGeom>
                  <a:solidFill>
                    <a:srgbClr val="9966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" name="ZoneTexte 51"/>
                  <p:cNvSpPr txBox="1"/>
                  <p:nvPr/>
                </p:nvSpPr>
                <p:spPr>
                  <a:xfrm>
                    <a:off x="4902114" y="2046132"/>
                    <a:ext cx="1058249" cy="2913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17. Control adverse effect of biotech</a:t>
                    </a:r>
                  </a:p>
                </p:txBody>
              </p:sp>
            </p:grpSp>
            <p:grpSp>
              <p:nvGrpSpPr>
                <p:cNvPr id="13" name="Group 12">
                  <a:extLst>
                    <a:ext uri="{FF2B5EF4-FFF2-40B4-BE49-F238E27FC236}">
                      <a16:creationId xmlns:a16="http://schemas.microsoft.com/office/drawing/2014/main" id="{88440E46-1B11-45F1-B4C2-DB901D6D326E}"/>
                    </a:ext>
                  </a:extLst>
                </p:cNvPr>
                <p:cNvGrpSpPr/>
                <p:nvPr/>
              </p:nvGrpSpPr>
              <p:grpSpPr>
                <a:xfrm>
                  <a:off x="1475461" y="1922610"/>
                  <a:ext cx="9218840" cy="4708230"/>
                  <a:chOff x="1475461" y="1922610"/>
                  <a:chExt cx="9218840" cy="4708230"/>
                </a:xfrm>
              </p:grpSpPr>
              <p:sp>
                <p:nvSpPr>
                  <p:cNvPr id="23" name="Secteurs 16"/>
                  <p:cNvSpPr/>
                  <p:nvPr/>
                </p:nvSpPr>
                <p:spPr>
                  <a:xfrm>
                    <a:off x="1475461" y="1922610"/>
                    <a:ext cx="9218840" cy="4708230"/>
                  </a:xfrm>
                  <a:prstGeom prst="pie">
                    <a:avLst>
                      <a:gd name="adj1" fmla="val 16134375"/>
                      <a:gd name="adj2" fmla="val 17980311"/>
                    </a:avLst>
                  </a:prstGeom>
                  <a:solidFill>
                    <a:srgbClr val="9966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" name="ZoneTexte 52"/>
                  <p:cNvSpPr txBox="1"/>
                  <p:nvPr/>
                </p:nvSpPr>
                <p:spPr>
                  <a:xfrm>
                    <a:off x="6128286" y="2035898"/>
                    <a:ext cx="1336431" cy="2913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18. Eliminate negative incentives &amp; subsidies</a:t>
                    </a:r>
                  </a:p>
                </p:txBody>
              </p:sp>
            </p:grpSp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DA6F75AF-1795-41BA-8C46-0D5021DF70F2}"/>
                    </a:ext>
                  </a:extLst>
                </p:cNvPr>
                <p:cNvGrpSpPr/>
                <p:nvPr/>
              </p:nvGrpSpPr>
              <p:grpSpPr>
                <a:xfrm>
                  <a:off x="1483158" y="1940783"/>
                  <a:ext cx="9218840" cy="4708230"/>
                  <a:chOff x="1483158" y="1940783"/>
                  <a:chExt cx="9218840" cy="4708230"/>
                </a:xfrm>
              </p:grpSpPr>
              <p:sp>
                <p:nvSpPr>
                  <p:cNvPr id="21" name="Secteurs 19"/>
                  <p:cNvSpPr/>
                  <p:nvPr/>
                </p:nvSpPr>
                <p:spPr>
                  <a:xfrm>
                    <a:off x="1483158" y="1940783"/>
                    <a:ext cx="9218840" cy="4708230"/>
                  </a:xfrm>
                  <a:prstGeom prst="pie">
                    <a:avLst>
                      <a:gd name="adj1" fmla="val 19115673"/>
                      <a:gd name="adj2" fmla="val 19727801"/>
                    </a:avLst>
                  </a:prstGeom>
                  <a:solidFill>
                    <a:srgbClr val="9966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" name="ZoneTexte 53"/>
                  <p:cNvSpPr txBox="1"/>
                  <p:nvPr/>
                </p:nvSpPr>
                <p:spPr>
                  <a:xfrm>
                    <a:off x="8400019" y="2360458"/>
                    <a:ext cx="805924" cy="40057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20. Information incl TK</a:t>
                    </a:r>
                  </a:p>
                </p:txBody>
              </p:sp>
            </p:grpSp>
            <p:grpSp>
              <p:nvGrpSpPr>
                <p:cNvPr id="15" name="Group 14">
                  <a:extLst>
                    <a:ext uri="{FF2B5EF4-FFF2-40B4-BE49-F238E27FC236}">
                      <a16:creationId xmlns:a16="http://schemas.microsoft.com/office/drawing/2014/main" id="{182C1A34-D68A-48F9-872B-B5F8D0992D5A}"/>
                    </a:ext>
                  </a:extLst>
                </p:cNvPr>
                <p:cNvGrpSpPr/>
                <p:nvPr/>
              </p:nvGrpSpPr>
              <p:grpSpPr>
                <a:xfrm>
                  <a:off x="1428473" y="1942726"/>
                  <a:ext cx="9218840" cy="4656223"/>
                  <a:chOff x="1428473" y="1942726"/>
                  <a:chExt cx="9218840" cy="4656223"/>
                </a:xfrm>
              </p:grpSpPr>
              <p:sp>
                <p:nvSpPr>
                  <p:cNvPr id="19" name="Secteurs 17"/>
                  <p:cNvSpPr/>
                  <p:nvPr/>
                </p:nvSpPr>
                <p:spPr>
                  <a:xfrm>
                    <a:off x="1428473" y="1942726"/>
                    <a:ext cx="9218840" cy="4656223"/>
                  </a:xfrm>
                  <a:prstGeom prst="pie">
                    <a:avLst>
                      <a:gd name="adj1" fmla="val 19862077"/>
                      <a:gd name="adj2" fmla="val 20426609"/>
                    </a:avLst>
                  </a:prstGeom>
                  <a:solidFill>
                    <a:srgbClr val="9966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0" name="ZoneTexte 54"/>
                  <p:cNvSpPr txBox="1"/>
                  <p:nvPr/>
                </p:nvSpPr>
                <p:spPr>
                  <a:xfrm>
                    <a:off x="8955846" y="2753172"/>
                    <a:ext cx="753567" cy="40057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21. IPLCs, women &amp; girls, youth</a:t>
                    </a:r>
                  </a:p>
                </p:txBody>
              </p:sp>
            </p:grpSp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5CB18339-A9D7-4C6C-9126-7FA52236130A}"/>
                    </a:ext>
                  </a:extLst>
                </p:cNvPr>
                <p:cNvGrpSpPr/>
                <p:nvPr/>
              </p:nvGrpSpPr>
              <p:grpSpPr>
                <a:xfrm>
                  <a:off x="1528536" y="1938005"/>
                  <a:ext cx="9218840" cy="4708230"/>
                  <a:chOff x="1528536" y="1938005"/>
                  <a:chExt cx="9218840" cy="4708230"/>
                </a:xfrm>
              </p:grpSpPr>
              <p:sp>
                <p:nvSpPr>
                  <p:cNvPr id="17" name="Secteurs 15"/>
                  <p:cNvSpPr/>
                  <p:nvPr/>
                </p:nvSpPr>
                <p:spPr>
                  <a:xfrm>
                    <a:off x="1528536" y="1938005"/>
                    <a:ext cx="9218840" cy="4708230"/>
                  </a:xfrm>
                  <a:prstGeom prst="pie">
                    <a:avLst>
                      <a:gd name="adj1" fmla="val 17999859"/>
                      <a:gd name="adj2" fmla="val 18989781"/>
                    </a:avLst>
                  </a:prstGeom>
                  <a:solidFill>
                    <a:srgbClr val="9966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ZoneTexte 59"/>
                  <p:cNvSpPr txBox="1"/>
                  <p:nvPr/>
                </p:nvSpPr>
                <p:spPr>
                  <a:xfrm>
                    <a:off x="7430804" y="2131158"/>
                    <a:ext cx="1035859" cy="40057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19. Resource mobilization &amp; capacity bldg</a:t>
                    </a:r>
                  </a:p>
                </p:txBody>
              </p:sp>
            </p:grpSp>
          </p:grpSp>
          <p:sp>
            <p:nvSpPr>
              <p:cNvPr id="7" name="Ellipse 22"/>
              <p:cNvSpPr/>
              <p:nvPr/>
            </p:nvSpPr>
            <p:spPr>
              <a:xfrm>
                <a:off x="2588465" y="2362200"/>
                <a:ext cx="7055306" cy="362150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14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Source Sans Pro" panose="020B0503030403020204" pitchFamily="34" charset="0"/>
                  <a:cs typeface="+mn-cs"/>
                </a:endParaRP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94A65A06-3164-4A61-AA40-DD525D05BE8F}"/>
                </a:ext>
              </a:extLst>
            </p:cNvPr>
            <p:cNvGrpSpPr/>
            <p:nvPr/>
          </p:nvGrpSpPr>
          <p:grpSpPr>
            <a:xfrm>
              <a:off x="2599113" y="2440406"/>
              <a:ext cx="6891386" cy="3428332"/>
              <a:chOff x="2599113" y="2440406"/>
              <a:chExt cx="6891386" cy="3428332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02CE1F0C-807D-4889-9E9B-39CAE95CF6FA}"/>
                  </a:ext>
                </a:extLst>
              </p:cNvPr>
              <p:cNvGrpSpPr/>
              <p:nvPr/>
            </p:nvGrpSpPr>
            <p:grpSpPr>
              <a:xfrm>
                <a:off x="2800521" y="2449848"/>
                <a:ext cx="6614350" cy="3320143"/>
                <a:chOff x="2800521" y="2449848"/>
                <a:chExt cx="6614350" cy="3320143"/>
              </a:xfrm>
            </p:grpSpPr>
            <p:sp>
              <p:nvSpPr>
                <p:cNvPr id="81" name="Secteurs 29"/>
                <p:cNvSpPr/>
                <p:nvPr/>
              </p:nvSpPr>
              <p:spPr>
                <a:xfrm>
                  <a:off x="2800521" y="2449848"/>
                  <a:ext cx="6614350" cy="3320143"/>
                </a:xfrm>
                <a:prstGeom prst="pie">
                  <a:avLst>
                    <a:gd name="adj1" fmla="val 12178047"/>
                    <a:gd name="adj2" fmla="val 14429039"/>
                  </a:avLst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CA" sz="714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2" name="ZoneTexte 41"/>
                <p:cNvSpPr txBox="1"/>
                <p:nvPr/>
              </p:nvSpPr>
              <p:spPr>
                <a:xfrm rot="20610522">
                  <a:off x="3606518" y="2638380"/>
                  <a:ext cx="1511442" cy="5098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  <a:scene3d>
                    <a:camera prst="orthographicFront">
                      <a:rot lat="600000" lon="0" rev="0"/>
                    </a:camera>
                    <a:lightRig rig="threePt" dir="t"/>
                  </a:scene3d>
                </a:bodyPr>
                <a:lstStyle/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CA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CA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t>7. Pollution, 65% pesticides. 50% nutrients, eliminate plastics              </a:t>
                  </a:r>
                </a:p>
              </p:txBody>
            </p:sp>
          </p:grp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71D07129-9324-418A-8A27-331CD3E8D533}"/>
                  </a:ext>
                </a:extLst>
              </p:cNvPr>
              <p:cNvGrpSpPr/>
              <p:nvPr/>
            </p:nvGrpSpPr>
            <p:grpSpPr>
              <a:xfrm>
                <a:off x="2599113" y="2440406"/>
                <a:ext cx="6891386" cy="3428332"/>
                <a:chOff x="2596781" y="2436163"/>
                <a:chExt cx="6891386" cy="3428332"/>
              </a:xfrm>
            </p:grpSpPr>
            <p:grpSp>
              <p:nvGrpSpPr>
                <p:cNvPr id="45" name="Group 44">
                  <a:extLst>
                    <a:ext uri="{FF2B5EF4-FFF2-40B4-BE49-F238E27FC236}">
                      <a16:creationId xmlns:a16="http://schemas.microsoft.com/office/drawing/2014/main" id="{27FE8182-41F4-4A35-8442-A360904126AC}"/>
                    </a:ext>
                  </a:extLst>
                </p:cNvPr>
                <p:cNvGrpSpPr/>
                <p:nvPr/>
              </p:nvGrpSpPr>
              <p:grpSpPr>
                <a:xfrm>
                  <a:off x="2796426" y="2508455"/>
                  <a:ext cx="6532272" cy="3320143"/>
                  <a:chOff x="2789951" y="2550424"/>
                  <a:chExt cx="6532272" cy="3320143"/>
                </a:xfrm>
              </p:grpSpPr>
              <p:sp>
                <p:nvSpPr>
                  <p:cNvPr id="79" name="Secteurs 35"/>
                  <p:cNvSpPr/>
                  <p:nvPr/>
                </p:nvSpPr>
                <p:spPr>
                  <a:xfrm>
                    <a:off x="2789951" y="2550424"/>
                    <a:ext cx="6532272" cy="3320143"/>
                  </a:xfrm>
                  <a:prstGeom prst="pie">
                    <a:avLst>
                      <a:gd name="adj1" fmla="val 7590129"/>
                      <a:gd name="adj2" fmla="val 9048393"/>
                    </a:avLst>
                  </a:prstGeom>
                  <a:solidFill>
                    <a:schemeClr val="accent3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0" name="ZoneTexte 36"/>
                  <p:cNvSpPr txBox="1"/>
                  <p:nvPr/>
                </p:nvSpPr>
                <p:spPr>
                  <a:xfrm>
                    <a:off x="3977876" y="5285353"/>
                    <a:ext cx="936436" cy="2913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>
                        <a:rot lat="600000" lon="0" rev="0"/>
                      </a:camera>
                      <a:lightRig rig="threePt" dir="t"/>
                    </a:scene3d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1. Land use plan &amp; retention</a:t>
                    </a:r>
                  </a:p>
                </p:txBody>
              </p:sp>
            </p:grpSp>
            <p:grpSp>
              <p:nvGrpSpPr>
                <p:cNvPr id="46" name="Group 45">
                  <a:extLst>
                    <a:ext uri="{FF2B5EF4-FFF2-40B4-BE49-F238E27FC236}">
                      <a16:creationId xmlns:a16="http://schemas.microsoft.com/office/drawing/2014/main" id="{FA7E00F3-E1BA-4D6E-8D29-0C3C215C45CC}"/>
                    </a:ext>
                  </a:extLst>
                </p:cNvPr>
                <p:cNvGrpSpPr/>
                <p:nvPr/>
              </p:nvGrpSpPr>
              <p:grpSpPr>
                <a:xfrm>
                  <a:off x="2672075" y="2446233"/>
                  <a:ext cx="6614350" cy="3320143"/>
                  <a:chOff x="2672075" y="2446233"/>
                  <a:chExt cx="6614350" cy="3320143"/>
                </a:xfrm>
              </p:grpSpPr>
              <p:sp>
                <p:nvSpPr>
                  <p:cNvPr id="77" name="Secteurs 34"/>
                  <p:cNvSpPr/>
                  <p:nvPr/>
                </p:nvSpPr>
                <p:spPr>
                  <a:xfrm>
                    <a:off x="2672075" y="2446233"/>
                    <a:ext cx="6614350" cy="3320143"/>
                  </a:xfrm>
                  <a:prstGeom prst="pie">
                    <a:avLst>
                      <a:gd name="adj1" fmla="val 8996589"/>
                      <a:gd name="adj2" fmla="val 9659546"/>
                    </a:avLst>
                  </a:prstGeom>
                  <a:solidFill>
                    <a:schemeClr val="accent3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8" name="ZoneTexte 37"/>
                  <p:cNvSpPr txBox="1"/>
                  <p:nvPr/>
                </p:nvSpPr>
                <p:spPr>
                  <a:xfrm>
                    <a:off x="3439314" y="4907520"/>
                    <a:ext cx="732279" cy="2913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>
                        <a:rot lat="600000" lon="0" rev="0"/>
                      </a:camera>
                      <a:lightRig rig="threePt" dir="t"/>
                    </a:scene3d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2. Restore land 15%</a:t>
                    </a:r>
                  </a:p>
                </p:txBody>
              </p:sp>
            </p:grpSp>
            <p:grpSp>
              <p:nvGrpSpPr>
                <p:cNvPr id="47" name="Group 46">
                  <a:extLst>
                    <a:ext uri="{FF2B5EF4-FFF2-40B4-BE49-F238E27FC236}">
                      <a16:creationId xmlns:a16="http://schemas.microsoft.com/office/drawing/2014/main" id="{DDB08274-EAAE-4B20-8E8D-811367B55521}"/>
                    </a:ext>
                  </a:extLst>
                </p:cNvPr>
                <p:cNvGrpSpPr/>
                <p:nvPr/>
              </p:nvGrpSpPr>
              <p:grpSpPr>
                <a:xfrm>
                  <a:off x="2707033" y="2454753"/>
                  <a:ext cx="6614350" cy="3320143"/>
                  <a:chOff x="2707033" y="2454753"/>
                  <a:chExt cx="6614350" cy="3320143"/>
                </a:xfrm>
              </p:grpSpPr>
              <p:sp>
                <p:nvSpPr>
                  <p:cNvPr id="75" name="Secteurs 33"/>
                  <p:cNvSpPr/>
                  <p:nvPr/>
                </p:nvSpPr>
                <p:spPr>
                  <a:xfrm>
                    <a:off x="2707033" y="2454753"/>
                    <a:ext cx="6614350" cy="3320143"/>
                  </a:xfrm>
                  <a:prstGeom prst="pie">
                    <a:avLst>
                      <a:gd name="adj1" fmla="val 9760392"/>
                      <a:gd name="adj2" fmla="val 10414262"/>
                    </a:avLst>
                  </a:prstGeom>
                  <a:solidFill>
                    <a:schemeClr val="accent3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6" name="ZoneTexte 38"/>
                  <p:cNvSpPr txBox="1"/>
                  <p:nvPr/>
                </p:nvSpPr>
                <p:spPr>
                  <a:xfrm>
                    <a:off x="2876888" y="4425952"/>
                    <a:ext cx="907047" cy="395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algn="ctr">
                      <a:defRPr sz="1000">
                        <a:latin typeface="+mn-lt"/>
                        <a:cs typeface="+mn-cs"/>
                      </a:defRPr>
                    </a:lvl1pPr>
                    <a:lvl2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2pPr>
                    <a:lvl3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3pPr>
                    <a:lvl4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4pPr>
                    <a:lvl5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5pPr>
                    <a:lvl6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6pPr>
                    <a:lvl7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7pPr>
                    <a:lvl8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8pPr>
                    <a:lvl9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9pPr>
                  </a:lstStyle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3. Protect &amp; conserve land  </a:t>
                    </a:r>
                  </a:p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30x30</a:t>
                    </a:r>
                  </a:p>
                </p:txBody>
              </p:sp>
            </p:grpSp>
            <p:grpSp>
              <p:nvGrpSpPr>
                <p:cNvPr id="48" name="Group 47">
                  <a:extLst>
                    <a:ext uri="{FF2B5EF4-FFF2-40B4-BE49-F238E27FC236}">
                      <a16:creationId xmlns:a16="http://schemas.microsoft.com/office/drawing/2014/main" id="{C425244D-659C-496C-A374-8C728DE5FBC2}"/>
                    </a:ext>
                  </a:extLst>
                </p:cNvPr>
                <p:cNvGrpSpPr/>
                <p:nvPr/>
              </p:nvGrpSpPr>
              <p:grpSpPr>
                <a:xfrm>
                  <a:off x="2596781" y="2514118"/>
                  <a:ext cx="6805942" cy="3320143"/>
                  <a:chOff x="2596781" y="2514118"/>
                  <a:chExt cx="6805942" cy="3320143"/>
                </a:xfrm>
              </p:grpSpPr>
              <p:sp>
                <p:nvSpPr>
                  <p:cNvPr id="73" name="Secteurs 32"/>
                  <p:cNvSpPr/>
                  <p:nvPr/>
                </p:nvSpPr>
                <p:spPr>
                  <a:xfrm>
                    <a:off x="2743343" y="2514118"/>
                    <a:ext cx="6659380" cy="3320143"/>
                  </a:xfrm>
                  <a:prstGeom prst="pie">
                    <a:avLst>
                      <a:gd name="adj1" fmla="val 10565845"/>
                      <a:gd name="adj2" fmla="val 11041482"/>
                    </a:avLst>
                  </a:prstGeom>
                  <a:solidFill>
                    <a:schemeClr val="accent3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4" name="ZoneTexte 39"/>
                  <p:cNvSpPr txBox="1"/>
                  <p:nvPr/>
                </p:nvSpPr>
                <p:spPr>
                  <a:xfrm>
                    <a:off x="2596781" y="3960421"/>
                    <a:ext cx="1256505" cy="39288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algn="ctr">
                      <a:defRPr sz="1000">
                        <a:latin typeface="+mn-lt"/>
                        <a:cs typeface="+mn-cs"/>
                      </a:defRPr>
                    </a:lvl1pPr>
                    <a:lvl2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2pPr>
                    <a:lvl3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3pPr>
                    <a:lvl4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4pPr>
                    <a:lvl5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5pPr>
                    <a:lvl6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6pPr>
                    <a:lvl7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7pPr>
                    <a:lvl8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8pPr>
                    <a:lvl9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9pPr>
                  </a:lstStyle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4. Other </a:t>
                    </a:r>
                    <a:r>
                      <a:rPr lang="en-CA" sz="900" dirty="0">
                        <a:solidFill>
                          <a:prstClr val="whit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</a:t>
                    </a:r>
                    <a:r>
                      <a: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p. management actions</a:t>
                    </a:r>
                  </a:p>
                </p:txBody>
              </p:sp>
            </p:grpSp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B15F54F2-F86F-4747-84EE-3078FAC30FD5}"/>
                    </a:ext>
                  </a:extLst>
                </p:cNvPr>
                <p:cNvGrpSpPr/>
                <p:nvPr/>
              </p:nvGrpSpPr>
              <p:grpSpPr>
                <a:xfrm>
                  <a:off x="2757866" y="2481942"/>
                  <a:ext cx="6614350" cy="3320143"/>
                  <a:chOff x="2757866" y="2481942"/>
                  <a:chExt cx="6614350" cy="3320143"/>
                </a:xfrm>
              </p:grpSpPr>
              <p:sp>
                <p:nvSpPr>
                  <p:cNvPr id="71" name="Secteurs 31"/>
                  <p:cNvSpPr/>
                  <p:nvPr/>
                </p:nvSpPr>
                <p:spPr>
                  <a:xfrm>
                    <a:off x="2757866" y="2481942"/>
                    <a:ext cx="6614350" cy="3320143"/>
                  </a:xfrm>
                  <a:prstGeom prst="pie">
                    <a:avLst>
                      <a:gd name="adj1" fmla="val 11070846"/>
                      <a:gd name="adj2" fmla="val 11658765"/>
                    </a:avLst>
                  </a:prstGeom>
                  <a:solidFill>
                    <a:schemeClr val="accent3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2" name="ZoneTexte 40"/>
                  <p:cNvSpPr txBox="1"/>
                  <p:nvPr/>
                </p:nvSpPr>
                <p:spPr>
                  <a:xfrm>
                    <a:off x="2844354" y="3604436"/>
                    <a:ext cx="1067013" cy="28579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algn="ctr">
                      <a:defRPr sz="1000">
                        <a:latin typeface="+mn-lt"/>
                        <a:cs typeface="+mn-cs"/>
                      </a:defRPr>
                    </a:lvl1pPr>
                    <a:lvl2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2pPr>
                    <a:lvl3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3pPr>
                    <a:lvl4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4pPr>
                    <a:lvl5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5pPr>
                    <a:lvl6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6pPr>
                    <a:lvl7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7pPr>
                    <a:lvl8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8pPr>
                    <a:lvl9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9pPr>
                  </a:lstStyle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5. Harvest &amp; trade are sustainable</a:t>
                    </a:r>
                  </a:p>
                </p:txBody>
              </p:sp>
            </p:grpSp>
            <p:grpSp>
              <p:nvGrpSpPr>
                <p:cNvPr id="50" name="Group 49">
                  <a:extLst>
                    <a:ext uri="{FF2B5EF4-FFF2-40B4-BE49-F238E27FC236}">
                      <a16:creationId xmlns:a16="http://schemas.microsoft.com/office/drawing/2014/main" id="{EC9FDCCA-DA2F-4768-8C69-A4214498F1BD}"/>
                    </a:ext>
                  </a:extLst>
                </p:cNvPr>
                <p:cNvGrpSpPr/>
                <p:nvPr/>
              </p:nvGrpSpPr>
              <p:grpSpPr>
                <a:xfrm>
                  <a:off x="2849501" y="2445722"/>
                  <a:ext cx="6614350" cy="3320143"/>
                  <a:chOff x="2849501" y="2445722"/>
                  <a:chExt cx="6614350" cy="3320143"/>
                </a:xfrm>
              </p:grpSpPr>
              <p:sp>
                <p:nvSpPr>
                  <p:cNvPr id="69" name="Secteurs 23"/>
                  <p:cNvSpPr/>
                  <p:nvPr/>
                </p:nvSpPr>
                <p:spPr>
                  <a:xfrm>
                    <a:off x="2849501" y="2445722"/>
                    <a:ext cx="6614350" cy="3320143"/>
                  </a:xfrm>
                  <a:prstGeom prst="pie">
                    <a:avLst>
                      <a:gd name="adj1" fmla="val 18186698"/>
                      <a:gd name="adj2" fmla="val 19872907"/>
                    </a:avLst>
                  </a:prstGeom>
                  <a:solidFill>
                    <a:schemeClr val="accent3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0" name="ZoneTexte 43"/>
                  <p:cNvSpPr txBox="1"/>
                  <p:nvPr/>
                </p:nvSpPr>
                <p:spPr>
                  <a:xfrm rot="919066">
                    <a:off x="7141644" y="2690292"/>
                    <a:ext cx="988492" cy="2913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>
                        <a:rot lat="600000" lon="0" rev="0"/>
                      </a:camera>
                      <a:lightRig rig="threePt" dir="t"/>
                    </a:scene3d>
                  </a:bodyPr>
                  <a:lstStyle/>
                  <a:p>
                    <a:pPr marL="0" marR="0" lvl="0" indent="0" algn="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>
                        <a:tab pos="228600" algn="l"/>
                      </a:tabLst>
                      <a:defRPr/>
                    </a:pPr>
                    <a:r>
                      <a: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9. Benefits from species, fisheries</a:t>
                    </a:r>
                  </a:p>
                </p:txBody>
              </p:sp>
            </p:grpSp>
            <p:grpSp>
              <p:nvGrpSpPr>
                <p:cNvPr id="51" name="Group 50">
                  <a:extLst>
                    <a:ext uri="{FF2B5EF4-FFF2-40B4-BE49-F238E27FC236}">
                      <a16:creationId xmlns:a16="http://schemas.microsoft.com/office/drawing/2014/main" id="{81B776F1-A068-420D-AEC7-8D2F96DDFD9C}"/>
                    </a:ext>
                  </a:extLst>
                </p:cNvPr>
                <p:cNvGrpSpPr/>
                <p:nvPr/>
              </p:nvGrpSpPr>
              <p:grpSpPr>
                <a:xfrm>
                  <a:off x="2873817" y="2471362"/>
                  <a:ext cx="6614350" cy="3320143"/>
                  <a:chOff x="2873817" y="2471362"/>
                  <a:chExt cx="6614350" cy="3320143"/>
                </a:xfrm>
              </p:grpSpPr>
              <p:sp>
                <p:nvSpPr>
                  <p:cNvPr id="67" name="Secteurs 27"/>
                  <p:cNvSpPr/>
                  <p:nvPr/>
                </p:nvSpPr>
                <p:spPr>
                  <a:xfrm>
                    <a:off x="2873817" y="2471362"/>
                    <a:ext cx="6614350" cy="3320143"/>
                  </a:xfrm>
                  <a:prstGeom prst="pie">
                    <a:avLst>
                      <a:gd name="adj1" fmla="val 19941932"/>
                      <a:gd name="adj2" fmla="val 21272300"/>
                    </a:avLst>
                  </a:prstGeom>
                  <a:solidFill>
                    <a:schemeClr val="accent3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8" name="ZoneTexte 44"/>
                  <p:cNvSpPr txBox="1"/>
                  <p:nvPr/>
                </p:nvSpPr>
                <p:spPr>
                  <a:xfrm rot="2594077">
                    <a:off x="8002279" y="3095418"/>
                    <a:ext cx="1191135" cy="50982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>
                        <a:rot lat="600000" lon="0" rev="0"/>
                      </a:camera>
                      <a:lightRig rig="threePt" dir="t"/>
                    </a:scene3d>
                  </a:bodyPr>
                  <a:lstStyle/>
                  <a:p>
                    <a:pPr marL="0" marR="0" lvl="0" indent="0" algn="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>
                        <a:tab pos="114300" algn="l"/>
                      </a:tabLst>
                      <a:defRPr/>
                    </a:pPr>
                    <a:r>
                      <a: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10. Benefits from ecosystems: agriculture, forestry, aquaculture</a:t>
                    </a:r>
                  </a:p>
                </p:txBody>
              </p:sp>
            </p:grpSp>
            <p:grpSp>
              <p:nvGrpSpPr>
                <p:cNvPr id="52" name="Group 51">
                  <a:extLst>
                    <a:ext uri="{FF2B5EF4-FFF2-40B4-BE49-F238E27FC236}">
                      <a16:creationId xmlns:a16="http://schemas.microsoft.com/office/drawing/2014/main" id="{E9E86A50-9B74-406C-874E-322BF79F6F24}"/>
                    </a:ext>
                  </a:extLst>
                </p:cNvPr>
                <p:cNvGrpSpPr/>
                <p:nvPr/>
              </p:nvGrpSpPr>
              <p:grpSpPr>
                <a:xfrm>
                  <a:off x="2864104" y="2481898"/>
                  <a:ext cx="6614350" cy="3320143"/>
                  <a:chOff x="2864104" y="2481898"/>
                  <a:chExt cx="6614350" cy="3320143"/>
                </a:xfrm>
              </p:grpSpPr>
              <p:sp>
                <p:nvSpPr>
                  <p:cNvPr id="65" name="Secteurs 26"/>
                  <p:cNvSpPr/>
                  <p:nvPr/>
                </p:nvSpPr>
                <p:spPr>
                  <a:xfrm>
                    <a:off x="2864104" y="2481898"/>
                    <a:ext cx="6614350" cy="3320143"/>
                  </a:xfrm>
                  <a:prstGeom prst="pie">
                    <a:avLst>
                      <a:gd name="adj1" fmla="val 21344391"/>
                      <a:gd name="adj2" fmla="val 601043"/>
                    </a:avLst>
                  </a:prstGeom>
                  <a:solidFill>
                    <a:schemeClr val="accent3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6" name="ZoneTexte 45"/>
                  <p:cNvSpPr txBox="1"/>
                  <p:nvPr/>
                </p:nvSpPr>
                <p:spPr>
                  <a:xfrm>
                    <a:off x="8481580" y="3980094"/>
                    <a:ext cx="993448" cy="40057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>
                        <a:rot lat="600000" lon="0" rev="0"/>
                      </a:camera>
                      <a:lightRig rig="threePt" dir="t"/>
                    </a:scene3d>
                  </a:bodyPr>
                  <a:lstStyle/>
                  <a:p>
                    <a:pPr marL="0" marR="0" lvl="0" indent="0" algn="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11. Other ecosystem services (water…)</a:t>
                    </a:r>
                  </a:p>
                </p:txBody>
              </p:sp>
            </p:grpSp>
            <p:grpSp>
              <p:nvGrpSpPr>
                <p:cNvPr id="53" name="Group 52">
                  <a:extLst>
                    <a:ext uri="{FF2B5EF4-FFF2-40B4-BE49-F238E27FC236}">
                      <a16:creationId xmlns:a16="http://schemas.microsoft.com/office/drawing/2014/main" id="{7DE4602D-758D-4D93-A567-BC10CEABED06}"/>
                    </a:ext>
                  </a:extLst>
                </p:cNvPr>
                <p:cNvGrpSpPr/>
                <p:nvPr/>
              </p:nvGrpSpPr>
              <p:grpSpPr>
                <a:xfrm>
                  <a:off x="2973861" y="2495664"/>
                  <a:ext cx="6508188" cy="3320143"/>
                  <a:chOff x="2973861" y="2495664"/>
                  <a:chExt cx="6508188" cy="3320143"/>
                </a:xfrm>
              </p:grpSpPr>
              <p:sp>
                <p:nvSpPr>
                  <p:cNvPr id="63" name="Secteurs 25"/>
                  <p:cNvSpPr/>
                  <p:nvPr/>
                </p:nvSpPr>
                <p:spPr>
                  <a:xfrm>
                    <a:off x="2973861" y="2495664"/>
                    <a:ext cx="6508188" cy="3320143"/>
                  </a:xfrm>
                  <a:prstGeom prst="pie">
                    <a:avLst>
                      <a:gd name="adj1" fmla="val 693337"/>
                      <a:gd name="adj2" fmla="val 1656490"/>
                    </a:avLst>
                  </a:prstGeom>
                  <a:solidFill>
                    <a:schemeClr val="accent3">
                      <a:lumMod val="75000"/>
                    </a:schemeClr>
                  </a:solidFill>
                  <a:ln>
                    <a:noFill/>
                  </a:ln>
                  <a:effectLst>
                    <a:softEdge rad="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4" name="ZoneTexte 46"/>
                  <p:cNvSpPr txBox="1"/>
                  <p:nvPr/>
                </p:nvSpPr>
                <p:spPr>
                  <a:xfrm>
                    <a:off x="8232432" y="4730184"/>
                    <a:ext cx="724544" cy="395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algn="ctr">
                      <a:defRPr sz="1000">
                        <a:latin typeface="+mn-lt"/>
                        <a:cs typeface="+mn-cs"/>
                      </a:defRPr>
                    </a:lvl1pPr>
                    <a:lvl2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2pPr>
                    <a:lvl3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3pPr>
                    <a:lvl4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4pPr>
                    <a:lvl5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5pPr>
                    <a:lvl6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6pPr>
                    <a:lvl7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7pPr>
                    <a:lvl8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8pPr>
                    <a:lvl9pPr>
                      <a:defRPr>
                        <a:solidFill>
                          <a:schemeClr val="lt1"/>
                        </a:solidFill>
                        <a:latin typeface="+mn-lt"/>
                        <a:cs typeface="+mn-cs"/>
                      </a:defRPr>
                    </a:lvl9pPr>
                  </a:lstStyle>
                  <a:p>
                    <a:pPr marL="0" marR="0" lvl="0" indent="0" algn="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12. Urban dwellers &amp; biodiversity</a:t>
                    </a:r>
                  </a:p>
                </p:txBody>
              </p:sp>
            </p:grpSp>
            <p:grpSp>
              <p:nvGrpSpPr>
                <p:cNvPr id="54" name="Group 53">
                  <a:extLst>
                    <a:ext uri="{FF2B5EF4-FFF2-40B4-BE49-F238E27FC236}">
                      <a16:creationId xmlns:a16="http://schemas.microsoft.com/office/drawing/2014/main" id="{D9BD25FE-6A62-478C-8AB6-497E7BDA4C58}"/>
                    </a:ext>
                  </a:extLst>
                </p:cNvPr>
                <p:cNvGrpSpPr/>
                <p:nvPr/>
              </p:nvGrpSpPr>
              <p:grpSpPr>
                <a:xfrm>
                  <a:off x="2918257" y="2544352"/>
                  <a:ext cx="6486482" cy="3320143"/>
                  <a:chOff x="2918257" y="2544352"/>
                  <a:chExt cx="6486482" cy="3320143"/>
                </a:xfrm>
              </p:grpSpPr>
              <p:sp>
                <p:nvSpPr>
                  <p:cNvPr id="61" name="Secteurs 24"/>
                  <p:cNvSpPr/>
                  <p:nvPr/>
                </p:nvSpPr>
                <p:spPr>
                  <a:xfrm>
                    <a:off x="2918257" y="2544352"/>
                    <a:ext cx="6486482" cy="3320143"/>
                  </a:xfrm>
                  <a:prstGeom prst="pie">
                    <a:avLst>
                      <a:gd name="adj1" fmla="val 1645123"/>
                      <a:gd name="adj2" fmla="val 3098377"/>
                    </a:avLst>
                  </a:prstGeom>
                  <a:solidFill>
                    <a:schemeClr val="accent3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2" name="ZoneTexte 47"/>
                  <p:cNvSpPr txBox="1"/>
                  <p:nvPr/>
                </p:nvSpPr>
                <p:spPr>
                  <a:xfrm rot="21420596">
                    <a:off x="7305016" y="5263322"/>
                    <a:ext cx="921620" cy="2913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>
                        <a:rot lat="600000" lon="0" rev="0"/>
                      </a:camera>
                      <a:lightRig rig="threePt" dir="t"/>
                    </a:scene3d>
                  </a:bodyPr>
                  <a:lstStyle/>
                  <a:p>
                    <a:pPr marL="0" marR="0" lvl="0" indent="0" algn="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13. Access &amp; benefit shared</a:t>
                    </a:r>
                  </a:p>
                </p:txBody>
              </p:sp>
            </p:grpSp>
            <p:grpSp>
              <p:nvGrpSpPr>
                <p:cNvPr id="55" name="Group 54">
                  <a:extLst>
                    <a:ext uri="{FF2B5EF4-FFF2-40B4-BE49-F238E27FC236}">
                      <a16:creationId xmlns:a16="http://schemas.microsoft.com/office/drawing/2014/main" id="{AE1B432A-5ED8-4D06-82C9-B1E16193327D}"/>
                    </a:ext>
                  </a:extLst>
                </p:cNvPr>
                <p:cNvGrpSpPr/>
                <p:nvPr/>
              </p:nvGrpSpPr>
              <p:grpSpPr>
                <a:xfrm>
                  <a:off x="2753830" y="2478409"/>
                  <a:ext cx="6655389" cy="3320143"/>
                  <a:chOff x="2753830" y="2478409"/>
                  <a:chExt cx="6655389" cy="3320143"/>
                </a:xfrm>
              </p:grpSpPr>
              <p:sp>
                <p:nvSpPr>
                  <p:cNvPr id="59" name="Secteurs 30"/>
                  <p:cNvSpPr/>
                  <p:nvPr/>
                </p:nvSpPr>
                <p:spPr>
                  <a:xfrm>
                    <a:off x="2753830" y="2478409"/>
                    <a:ext cx="6655389" cy="3320143"/>
                  </a:xfrm>
                  <a:prstGeom prst="pie">
                    <a:avLst>
                      <a:gd name="adj1" fmla="val 11725828"/>
                      <a:gd name="adj2" fmla="val 12130108"/>
                    </a:avLst>
                  </a:prstGeom>
                  <a:solidFill>
                    <a:schemeClr val="accent3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0" name="ZoneTexte 62"/>
                  <p:cNvSpPr txBox="1"/>
                  <p:nvPr/>
                </p:nvSpPr>
                <p:spPr>
                  <a:xfrm>
                    <a:off x="3337423" y="3262133"/>
                    <a:ext cx="475470" cy="18208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>
                        <a:rot lat="600000" lon="0" rev="0"/>
                      </a:camera>
                      <a:lightRig rig="threePt" dir="t"/>
                    </a:scene3d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6. IAS</a:t>
                    </a:r>
                  </a:p>
                </p:txBody>
              </p:sp>
            </p:grpSp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54413D8E-83CF-439D-9CED-D8F56F7813E6}"/>
                    </a:ext>
                  </a:extLst>
                </p:cNvPr>
                <p:cNvGrpSpPr/>
                <p:nvPr/>
              </p:nvGrpSpPr>
              <p:grpSpPr>
                <a:xfrm>
                  <a:off x="2830690" y="2436163"/>
                  <a:ext cx="6614350" cy="3320143"/>
                  <a:chOff x="2830696" y="2439358"/>
                  <a:chExt cx="6614350" cy="3320143"/>
                </a:xfrm>
              </p:grpSpPr>
              <p:sp>
                <p:nvSpPr>
                  <p:cNvPr id="57" name="Secteurs 28"/>
                  <p:cNvSpPr/>
                  <p:nvPr/>
                </p:nvSpPr>
                <p:spPr>
                  <a:xfrm>
                    <a:off x="2830696" y="2439358"/>
                    <a:ext cx="6614350" cy="3320143"/>
                  </a:xfrm>
                  <a:prstGeom prst="pie">
                    <a:avLst>
                      <a:gd name="adj1" fmla="val 14467833"/>
                      <a:gd name="adj2" fmla="val 18091811"/>
                    </a:avLst>
                  </a:prstGeom>
                  <a:solidFill>
                    <a:schemeClr val="accent3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8" name="ZoneTexte 41">
                    <a:extLst>
                      <a:ext uri="{FF2B5EF4-FFF2-40B4-BE49-F238E27FC236}">
                        <a16:creationId xmlns:a16="http://schemas.microsoft.com/office/drawing/2014/main" id="{ACFC5FE1-ADF8-4947-8C61-A83F009C1A4A}"/>
                      </a:ext>
                    </a:extLst>
                  </p:cNvPr>
                  <p:cNvSpPr txBox="1"/>
                  <p:nvPr/>
                </p:nvSpPr>
                <p:spPr>
                  <a:xfrm>
                    <a:off x="5330062" y="2474983"/>
                    <a:ext cx="1773466" cy="2913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>
                        <a:rot lat="600000" lon="0" rev="0"/>
                      </a:camera>
                      <a:lightRig rig="threePt" dir="t"/>
                    </a:scene3d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t>8. Climate Change: reduce impact 1/3, mitigation &amp; adaptation</a:t>
                    </a:r>
                  </a:p>
                </p:txBody>
              </p:sp>
            </p:grpSp>
          </p:grpSp>
        </p:grpSp>
        <p:sp>
          <p:nvSpPr>
            <p:cNvPr id="83" name="Secteurs 60"/>
            <p:cNvSpPr/>
            <p:nvPr/>
          </p:nvSpPr>
          <p:spPr>
            <a:xfrm>
              <a:off x="3766847" y="2780555"/>
              <a:ext cx="4831099" cy="2782045"/>
            </a:xfrm>
            <a:prstGeom prst="pie">
              <a:avLst>
                <a:gd name="adj1" fmla="val 6570466"/>
                <a:gd name="adj2" fmla="val 629856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71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292DB851-F577-42EF-BDB4-527F823EA2CD}"/>
                </a:ext>
              </a:extLst>
            </p:cNvPr>
            <p:cNvSpPr txBox="1"/>
            <p:nvPr/>
          </p:nvSpPr>
          <p:spPr>
            <a:xfrm>
              <a:off x="7844521" y="1433542"/>
              <a:ext cx="3159610" cy="3641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9F3F5509-AF44-45E5-8C96-00A485154635}"/>
                </a:ext>
              </a:extLst>
            </p:cNvPr>
            <p:cNvGrpSpPr/>
            <p:nvPr/>
          </p:nvGrpSpPr>
          <p:grpSpPr>
            <a:xfrm>
              <a:off x="3861395" y="2895600"/>
              <a:ext cx="4695639" cy="2592215"/>
              <a:chOff x="3818015" y="2912844"/>
              <a:chExt cx="4695639" cy="2592215"/>
            </a:xfrm>
          </p:grpSpPr>
          <p:grpSp>
            <p:nvGrpSpPr>
              <p:cNvPr id="86" name="Group 85">
                <a:extLst>
                  <a:ext uri="{FF2B5EF4-FFF2-40B4-BE49-F238E27FC236}">
                    <a16:creationId xmlns:a16="http://schemas.microsoft.com/office/drawing/2014/main" id="{F96DBC78-7C7C-4D48-A218-A68FC0376400}"/>
                  </a:ext>
                </a:extLst>
              </p:cNvPr>
              <p:cNvGrpSpPr/>
              <p:nvPr/>
            </p:nvGrpSpPr>
            <p:grpSpPr>
              <a:xfrm>
                <a:off x="3818015" y="2912844"/>
                <a:ext cx="4695639" cy="2592215"/>
                <a:chOff x="3818015" y="2912844"/>
                <a:chExt cx="4695639" cy="2592215"/>
              </a:xfrm>
            </p:grpSpPr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E0EE5038-9C29-43EB-BA76-C4323253893A}"/>
                    </a:ext>
                  </a:extLst>
                </p:cNvPr>
                <p:cNvGrpSpPr/>
                <p:nvPr/>
              </p:nvGrpSpPr>
              <p:grpSpPr>
                <a:xfrm>
                  <a:off x="3818015" y="2963640"/>
                  <a:ext cx="4695639" cy="2541419"/>
                  <a:chOff x="3818015" y="2963640"/>
                  <a:chExt cx="4695639" cy="2541419"/>
                </a:xfrm>
              </p:grpSpPr>
              <p:grpSp>
                <p:nvGrpSpPr>
                  <p:cNvPr id="90" name="Group 89">
                    <a:extLst>
                      <a:ext uri="{FF2B5EF4-FFF2-40B4-BE49-F238E27FC236}">
                        <a16:creationId xmlns:a16="http://schemas.microsoft.com/office/drawing/2014/main" id="{A42E0EC7-5FC3-42EC-A7C1-1DB0A6A7EC38}"/>
                      </a:ext>
                    </a:extLst>
                  </p:cNvPr>
                  <p:cNvGrpSpPr/>
                  <p:nvPr/>
                </p:nvGrpSpPr>
                <p:grpSpPr>
                  <a:xfrm>
                    <a:off x="3818015" y="3057248"/>
                    <a:ext cx="4237453" cy="2437634"/>
                    <a:chOff x="3818015" y="3057248"/>
                    <a:chExt cx="4237453" cy="2437634"/>
                  </a:xfrm>
                </p:grpSpPr>
                <p:sp>
                  <p:nvSpPr>
                    <p:cNvPr id="104" name="Secteurs 61"/>
                    <p:cNvSpPr/>
                    <p:nvPr/>
                  </p:nvSpPr>
                  <p:spPr>
                    <a:xfrm rot="258481">
                      <a:off x="3818015" y="3057248"/>
                      <a:ext cx="4237453" cy="2437634"/>
                    </a:xfrm>
                    <a:prstGeom prst="pie">
                      <a:avLst>
                        <a:gd name="adj1" fmla="val 7236379"/>
                        <a:gd name="adj2" fmla="val 9210136"/>
                      </a:avLst>
                    </a:prstGeom>
                    <a:solidFill>
                      <a:srgbClr val="2448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CA" sz="714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5" name="ZoneTexte 66"/>
                    <p:cNvSpPr txBox="1"/>
                    <p:nvPr/>
                  </p:nvSpPr>
                  <p:spPr>
                    <a:xfrm>
                      <a:off x="4558195" y="4803301"/>
                      <a:ext cx="817047" cy="31560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  <a:scene3d>
                        <a:camera prst="orthographicFront">
                          <a:rot lat="600000" lon="0" rev="0"/>
                        </a:camera>
                        <a:lightRig rig="threePt" dir="t"/>
                      </a:scene3d>
                    </a:bodyPr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A1 +5% Ecosystems</a:t>
                      </a:r>
                    </a:p>
                  </p:txBody>
                </p:sp>
              </p:grpSp>
              <p:grpSp>
                <p:nvGrpSpPr>
                  <p:cNvPr id="91" name="Group 90">
                    <a:extLst>
                      <a:ext uri="{FF2B5EF4-FFF2-40B4-BE49-F238E27FC236}">
                        <a16:creationId xmlns:a16="http://schemas.microsoft.com/office/drawing/2014/main" id="{3846B474-D5A3-424C-9F12-661B42FD81AE}"/>
                      </a:ext>
                    </a:extLst>
                  </p:cNvPr>
                  <p:cNvGrpSpPr/>
                  <p:nvPr/>
                </p:nvGrpSpPr>
                <p:grpSpPr>
                  <a:xfrm>
                    <a:off x="3822940" y="3022856"/>
                    <a:ext cx="4203414" cy="2437634"/>
                    <a:chOff x="3822940" y="3022856"/>
                    <a:chExt cx="4203414" cy="2437634"/>
                  </a:xfrm>
                </p:grpSpPr>
                <p:sp>
                  <p:nvSpPr>
                    <p:cNvPr id="102" name="Secteurs 63"/>
                    <p:cNvSpPr/>
                    <p:nvPr/>
                  </p:nvSpPr>
                  <p:spPr>
                    <a:xfrm rot="212579">
                      <a:off x="3822940" y="3022856"/>
                      <a:ext cx="4203414" cy="2437634"/>
                    </a:xfrm>
                    <a:prstGeom prst="pie">
                      <a:avLst>
                        <a:gd name="adj1" fmla="val 9269691"/>
                        <a:gd name="adj2" fmla="val 10735484"/>
                      </a:avLst>
                    </a:prstGeom>
                    <a:solidFill>
                      <a:srgbClr val="2448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CA" sz="714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3" name="ZoneTexte 67"/>
                    <p:cNvSpPr txBox="1"/>
                    <p:nvPr/>
                  </p:nvSpPr>
                  <p:spPr>
                    <a:xfrm>
                      <a:off x="3990500" y="4196396"/>
                      <a:ext cx="638339" cy="55838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  <a:scene3d>
                        <a:camera prst="orthographicFront">
                          <a:rot lat="600000" lon="0" rev="0"/>
                        </a:camera>
                        <a:lightRig rig="threePt" dir="t"/>
                      </a:scene3d>
                    </a:bodyPr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A2</a:t>
                      </a:r>
                    </a:p>
                    <a:p>
                      <a:pPr lv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en-CA" sz="1000" dirty="0">
                          <a:solidFill>
                            <a:prstClr val="whit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Halt</a:t>
                      </a:r>
                    </a:p>
                    <a:p>
                      <a:pPr lv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en-CA" sz="1000" dirty="0">
                          <a:solidFill>
                            <a:prstClr val="whit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species</a:t>
                      </a:r>
                      <a:endParaRPr kumimoji="0" lang="en-CA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" algn="l"/>
                        </a:tabLst>
                        <a:defRPr/>
                      </a:pPr>
                      <a:r>
                        <a:rPr kumimoji="0" lang="en-CA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extinction</a:t>
                      </a:r>
                    </a:p>
                  </p:txBody>
                </p:sp>
              </p:grpSp>
              <p:grpSp>
                <p:nvGrpSpPr>
                  <p:cNvPr id="92" name="Group 91">
                    <a:extLst>
                      <a:ext uri="{FF2B5EF4-FFF2-40B4-BE49-F238E27FC236}">
                        <a16:creationId xmlns:a16="http://schemas.microsoft.com/office/drawing/2014/main" id="{33CE6819-256A-4777-8361-E95FF8074FF5}"/>
                      </a:ext>
                    </a:extLst>
                  </p:cNvPr>
                  <p:cNvGrpSpPr/>
                  <p:nvPr/>
                </p:nvGrpSpPr>
                <p:grpSpPr>
                  <a:xfrm>
                    <a:off x="3827463" y="2963640"/>
                    <a:ext cx="4203414" cy="2437634"/>
                    <a:chOff x="3819799" y="2955801"/>
                    <a:chExt cx="4203414" cy="2437634"/>
                  </a:xfrm>
                </p:grpSpPr>
                <p:sp>
                  <p:nvSpPr>
                    <p:cNvPr id="100" name="Secteurs 64"/>
                    <p:cNvSpPr/>
                    <p:nvPr/>
                  </p:nvSpPr>
                  <p:spPr>
                    <a:xfrm>
                      <a:off x="3819799" y="2955801"/>
                      <a:ext cx="4203414" cy="2437634"/>
                    </a:xfrm>
                    <a:prstGeom prst="pie">
                      <a:avLst>
                        <a:gd name="adj1" fmla="val 10931473"/>
                        <a:gd name="adj2" fmla="val 15279778"/>
                      </a:avLst>
                    </a:prstGeom>
                    <a:solidFill>
                      <a:srgbClr val="24488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CA" sz="714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1" name="ZoneTexte 68"/>
                    <p:cNvSpPr txBox="1"/>
                    <p:nvPr/>
                  </p:nvSpPr>
                  <p:spPr>
                    <a:xfrm>
                      <a:off x="3894687" y="3710553"/>
                      <a:ext cx="617450" cy="31560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  <a:scene3d>
                        <a:camera prst="orthographicFront">
                          <a:rot lat="600000" lon="0" rev="0"/>
                        </a:camera>
                        <a:lightRig rig="threePt" dir="t"/>
                      </a:scene3d>
                    </a:bodyPr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A3 Genetics</a:t>
                      </a:r>
                    </a:p>
                  </p:txBody>
                </p:sp>
              </p:grpSp>
              <p:grpSp>
                <p:nvGrpSpPr>
                  <p:cNvPr id="93" name="Group 92">
                    <a:extLst>
                      <a:ext uri="{FF2B5EF4-FFF2-40B4-BE49-F238E27FC236}">
                        <a16:creationId xmlns:a16="http://schemas.microsoft.com/office/drawing/2014/main" id="{5E6F88AB-3183-4C55-ACE4-37F83CB6257C}"/>
                      </a:ext>
                    </a:extLst>
                  </p:cNvPr>
                  <p:cNvGrpSpPr/>
                  <p:nvPr/>
                </p:nvGrpSpPr>
                <p:grpSpPr>
                  <a:xfrm>
                    <a:off x="4188294" y="3067425"/>
                    <a:ext cx="4203414" cy="2437634"/>
                    <a:chOff x="4188294" y="3067425"/>
                    <a:chExt cx="4203414" cy="2437634"/>
                  </a:xfrm>
                </p:grpSpPr>
                <p:sp>
                  <p:nvSpPr>
                    <p:cNvPr id="98" name="Secteurs 65"/>
                    <p:cNvSpPr/>
                    <p:nvPr/>
                  </p:nvSpPr>
                  <p:spPr>
                    <a:xfrm rot="21419842">
                      <a:off x="4188294" y="3067425"/>
                      <a:ext cx="4203414" cy="2437634"/>
                    </a:xfrm>
                    <a:prstGeom prst="pie">
                      <a:avLst>
                        <a:gd name="adj1" fmla="val 1012515"/>
                        <a:gd name="adj2" fmla="val 3484130"/>
                      </a:avLst>
                    </a:prstGeom>
                    <a:solidFill>
                      <a:srgbClr val="E46F0F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CA" sz="714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9" name="ZoneTexte 70"/>
                    <p:cNvSpPr txBox="1"/>
                    <p:nvPr/>
                  </p:nvSpPr>
                  <p:spPr>
                    <a:xfrm>
                      <a:off x="6806523" y="4746676"/>
                      <a:ext cx="1025221" cy="31560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  <a:scene3d>
                        <a:camera prst="orthographicFront">
                          <a:rot lat="600000" lon="0" rev="0"/>
                        </a:camera>
                        <a:lightRig rig="threePt" dir="t"/>
                      </a:scene3d>
                    </a:bodyPr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B1 Contribution fully accounted</a:t>
                      </a:r>
                    </a:p>
                  </p:txBody>
                </p:sp>
              </p:grpSp>
              <p:grpSp>
                <p:nvGrpSpPr>
                  <p:cNvPr id="94" name="Group 93">
                    <a:extLst>
                      <a:ext uri="{FF2B5EF4-FFF2-40B4-BE49-F238E27FC236}">
                        <a16:creationId xmlns:a16="http://schemas.microsoft.com/office/drawing/2014/main" id="{479CE336-1F61-4E86-BFEC-54D608673D6E}"/>
                      </a:ext>
                    </a:extLst>
                  </p:cNvPr>
                  <p:cNvGrpSpPr/>
                  <p:nvPr/>
                </p:nvGrpSpPr>
                <p:grpSpPr>
                  <a:xfrm>
                    <a:off x="4274988" y="2971186"/>
                    <a:ext cx="4238666" cy="2362181"/>
                    <a:chOff x="4274988" y="2971186"/>
                    <a:chExt cx="4238666" cy="2362181"/>
                  </a:xfrm>
                </p:grpSpPr>
                <p:sp>
                  <p:nvSpPr>
                    <p:cNvPr id="96" name="Secteurs 69"/>
                    <p:cNvSpPr/>
                    <p:nvPr/>
                  </p:nvSpPr>
                  <p:spPr>
                    <a:xfrm>
                      <a:off x="4274988" y="2971186"/>
                      <a:ext cx="4199269" cy="2362181"/>
                    </a:xfrm>
                    <a:prstGeom prst="pie">
                      <a:avLst>
                        <a:gd name="adj1" fmla="val 20648413"/>
                        <a:gd name="adj2" fmla="val 1026361"/>
                      </a:avLst>
                    </a:prstGeom>
                    <a:solidFill>
                      <a:srgbClr val="E46F0F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CA" sz="714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7" name="ZoneTexte 71"/>
                    <p:cNvSpPr txBox="1"/>
                    <p:nvPr/>
                  </p:nvSpPr>
                  <p:spPr>
                    <a:xfrm>
                      <a:off x="7686051" y="3876196"/>
                      <a:ext cx="827603" cy="55838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  <a:scene3d>
                        <a:camera prst="orthographicFront">
                          <a:rot lat="600000" lon="0" rev="0"/>
                        </a:camera>
                        <a:lightRig rig="threePt" dir="t"/>
                      </a:scene3d>
                    </a:bodyPr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B2 Contribution sustained restored</a:t>
                      </a:r>
                    </a:p>
                  </p:txBody>
                </p:sp>
              </p:grpSp>
              <p:sp>
                <p:nvSpPr>
                  <p:cNvPr id="95" name="Secteurs 72"/>
                  <p:cNvSpPr/>
                  <p:nvPr/>
                </p:nvSpPr>
                <p:spPr>
                  <a:xfrm rot="21363559">
                    <a:off x="4151975" y="2978850"/>
                    <a:ext cx="4199269" cy="2362181"/>
                  </a:xfrm>
                  <a:prstGeom prst="pie">
                    <a:avLst>
                      <a:gd name="adj1" fmla="val 19297253"/>
                      <a:gd name="adj2" fmla="val 20798077"/>
                    </a:avLst>
                  </a:prstGeom>
                  <a:solidFill>
                    <a:srgbClr val="FFFF0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A" sz="714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89" name="Secteurs 72">
                  <a:extLst>
                    <a:ext uri="{FF2B5EF4-FFF2-40B4-BE49-F238E27FC236}">
                      <a16:creationId xmlns:a16="http://schemas.microsoft.com/office/drawing/2014/main" id="{C27E725D-C11E-4059-8A11-84C374AE3E8F}"/>
                    </a:ext>
                  </a:extLst>
                </p:cNvPr>
                <p:cNvSpPr/>
                <p:nvPr/>
              </p:nvSpPr>
              <p:spPr>
                <a:xfrm rot="21411829">
                  <a:off x="3965419" y="2912844"/>
                  <a:ext cx="4204416" cy="2383331"/>
                </a:xfrm>
                <a:prstGeom prst="pie">
                  <a:avLst>
                    <a:gd name="adj1" fmla="val 15132532"/>
                    <a:gd name="adj2" fmla="val 19521182"/>
                  </a:avLst>
                </a:prstGeom>
                <a:solidFill>
                  <a:srgbClr val="9966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CA" sz="714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87" name="Secteurs 60">
                <a:extLst>
                  <a:ext uri="{FF2B5EF4-FFF2-40B4-BE49-F238E27FC236}">
                    <a16:creationId xmlns:a16="http://schemas.microsoft.com/office/drawing/2014/main" id="{03E359E6-00DE-42E2-9FFB-CE7FB3C43C0A}"/>
                  </a:ext>
                </a:extLst>
              </p:cNvPr>
              <p:cNvSpPr/>
              <p:nvPr/>
            </p:nvSpPr>
            <p:spPr>
              <a:xfrm>
                <a:off x="4829314" y="3208132"/>
                <a:ext cx="2537561" cy="1791000"/>
              </a:xfrm>
              <a:prstGeom prst="pie">
                <a:avLst>
                  <a:gd name="adj1" fmla="val 7584855"/>
                  <a:gd name="adj2" fmla="val 4537612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CA" sz="714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2BFD3D85-30B1-473E-899F-3F457544138A}"/>
                </a:ext>
              </a:extLst>
            </p:cNvPr>
            <p:cNvGrpSpPr/>
            <p:nvPr/>
          </p:nvGrpSpPr>
          <p:grpSpPr>
            <a:xfrm>
              <a:off x="4229897" y="2821725"/>
              <a:ext cx="3710065" cy="1878722"/>
              <a:chOff x="4229897" y="2821725"/>
              <a:chExt cx="3710065" cy="1878722"/>
            </a:xfrm>
          </p:grpSpPr>
          <p:sp>
            <p:nvSpPr>
              <p:cNvPr id="107" name="Secteurs 74"/>
              <p:cNvSpPr/>
              <p:nvPr/>
            </p:nvSpPr>
            <p:spPr>
              <a:xfrm flipV="1">
                <a:off x="4341133" y="2833259"/>
                <a:ext cx="3598829" cy="1635229"/>
              </a:xfrm>
              <a:prstGeom prst="pie">
                <a:avLst>
                  <a:gd name="adj1" fmla="val 1870849"/>
                  <a:gd name="adj2" fmla="val 5879301"/>
                </a:avLst>
              </a:prstGeom>
              <a:solidFill>
                <a:srgbClr val="593B1D"/>
              </a:solidFill>
              <a:ln>
                <a:noFill/>
              </a:ln>
              <a:scene3d>
                <a:camera prst="orthographicFront">
                  <a:rot lat="21000000" lon="0" rev="0"/>
                </a:camera>
                <a:lightRig rig="soft" dir="t">
                  <a:rot lat="0" lon="0" rev="1200000"/>
                </a:lightRig>
              </a:scene3d>
              <a:sp3d>
                <a:bevelT w="0" h="3810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CA" sz="714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F59F835C-4999-487F-A8D1-DEB3BD10B60F}"/>
                  </a:ext>
                </a:extLst>
              </p:cNvPr>
              <p:cNvGrpSpPr/>
              <p:nvPr/>
            </p:nvGrpSpPr>
            <p:grpSpPr>
              <a:xfrm>
                <a:off x="4229897" y="2821725"/>
                <a:ext cx="3680102" cy="1878722"/>
                <a:chOff x="4229897" y="2821725"/>
                <a:chExt cx="3680102" cy="1878722"/>
              </a:xfrm>
            </p:grpSpPr>
            <p:sp>
              <p:nvSpPr>
                <p:cNvPr id="109" name="Secteurs 75"/>
                <p:cNvSpPr/>
                <p:nvPr/>
              </p:nvSpPr>
              <p:spPr>
                <a:xfrm flipH="1" flipV="1">
                  <a:off x="4352223" y="2821725"/>
                  <a:ext cx="3557776" cy="1687566"/>
                </a:xfrm>
                <a:prstGeom prst="pie">
                  <a:avLst>
                    <a:gd name="adj1" fmla="val 8929360"/>
                    <a:gd name="adj2" fmla="val 10232700"/>
                  </a:avLst>
                </a:prstGeom>
                <a:solidFill>
                  <a:srgbClr val="FFFF00"/>
                </a:solidFill>
                <a:ln>
                  <a:noFill/>
                </a:ln>
                <a:scene3d>
                  <a:camera prst="orthographicFront">
                    <a:rot lat="21000000" lon="0" rev="0"/>
                  </a:camera>
                  <a:lightRig rig="soft" dir="t"/>
                </a:scene3d>
                <a:sp3d>
                  <a:bevelT w="0" h="38100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CA" sz="714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10" name="Secteurs 76"/>
                <p:cNvSpPr/>
                <p:nvPr/>
              </p:nvSpPr>
              <p:spPr>
                <a:xfrm flipH="1">
                  <a:off x="4229897" y="2874172"/>
                  <a:ext cx="3670925" cy="1417207"/>
                </a:xfrm>
                <a:prstGeom prst="pie">
                  <a:avLst>
                    <a:gd name="adj1" fmla="val 8191692"/>
                    <a:gd name="adj2" fmla="val 11234878"/>
                  </a:avLst>
                </a:prstGeom>
                <a:solidFill>
                  <a:srgbClr val="E46C0A"/>
                </a:solidFill>
                <a:ln>
                  <a:noFill/>
                </a:ln>
                <a:scene3d>
                  <a:camera prst="orthographicFront">
                    <a:rot lat="21000000" lon="0" rev="0"/>
                  </a:camera>
                  <a:lightRig rig="soft" dir="t">
                    <a:rot lat="0" lon="0" rev="1200000"/>
                  </a:lightRig>
                </a:scene3d>
                <a:sp3d>
                  <a:bevelT w="0" h="38100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CA" sz="714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11" name="ZoneTexte 77"/>
                <p:cNvSpPr txBox="1"/>
                <p:nvPr/>
              </p:nvSpPr>
              <p:spPr>
                <a:xfrm>
                  <a:off x="6891593" y="3536458"/>
                  <a:ext cx="803204" cy="4369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CA" sz="1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t>B. Nature contribution to people</a:t>
                  </a:r>
                </a:p>
              </p:txBody>
            </p:sp>
            <p:sp>
              <p:nvSpPr>
                <p:cNvPr id="112" name="ZoneTexte 79"/>
                <p:cNvSpPr txBox="1"/>
                <p:nvPr/>
              </p:nvSpPr>
              <p:spPr>
                <a:xfrm>
                  <a:off x="6063601" y="2885791"/>
                  <a:ext cx="978948" cy="3156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CA" sz="1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t>D. Means of implementation</a:t>
                  </a:r>
                </a:p>
              </p:txBody>
            </p:sp>
            <p:sp>
              <p:nvSpPr>
                <p:cNvPr id="113" name="ZoneTexte 81"/>
                <p:cNvSpPr txBox="1"/>
                <p:nvPr/>
              </p:nvSpPr>
              <p:spPr>
                <a:xfrm>
                  <a:off x="6762682" y="4481950"/>
                  <a:ext cx="505824" cy="2184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  <a:scene3d>
                    <a:camera prst="orthographicFront">
                      <a:rot lat="600000" lon="0" rev="0"/>
                    </a:camera>
                    <a:lightRig rig="threePt" dir="t"/>
                  </a:scene3d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CA" sz="12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t>2030</a:t>
                  </a:r>
                  <a:endParaRPr kumimoji="0" lang="en-C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4" name="Secteurs 82"/>
                <p:cNvSpPr/>
                <p:nvPr/>
              </p:nvSpPr>
              <p:spPr>
                <a:xfrm>
                  <a:off x="4506597" y="2822059"/>
                  <a:ext cx="3395678" cy="1484112"/>
                </a:xfrm>
                <a:prstGeom prst="pie">
                  <a:avLst>
                    <a:gd name="adj1" fmla="val 8070802"/>
                    <a:gd name="adj2" fmla="val 15321282"/>
                  </a:avLst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scene3d>
                  <a:camera prst="orthographicFront">
                    <a:rot lat="21000000" lon="0" rev="0"/>
                  </a:camera>
                  <a:lightRig rig="freezing" dir="t"/>
                </a:scene3d>
                <a:sp3d prstMaterial="matte">
                  <a:bevelT w="0" h="38100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CA" sz="714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15" name="ZoneTexte 83"/>
                <p:cNvSpPr txBox="1"/>
                <p:nvPr/>
              </p:nvSpPr>
              <p:spPr>
                <a:xfrm>
                  <a:off x="6769868" y="4221249"/>
                  <a:ext cx="505824" cy="2184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  <a:scene3d>
                    <a:camera prst="orthographicFront">
                      <a:rot lat="600000" lon="0" rev="0"/>
                    </a:camera>
                    <a:lightRig rig="threePt" dir="t"/>
                  </a:scene3d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CA" sz="12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t>2050</a:t>
                  </a:r>
                  <a:endParaRPr kumimoji="0" lang="en-C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6" name="ZoneTexte 85"/>
                <p:cNvSpPr txBox="1"/>
                <p:nvPr/>
              </p:nvSpPr>
              <p:spPr>
                <a:xfrm>
                  <a:off x="4596540" y="3217875"/>
                  <a:ext cx="872669" cy="6797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CA" sz="1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t>A. Ecosystems, species and genetic </a:t>
                  </a: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CA" sz="1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t>biodiversity</a:t>
                  </a:r>
                </a:p>
              </p:txBody>
            </p:sp>
            <p:sp>
              <p:nvSpPr>
                <p:cNvPr id="117" name="ZoneTexte 78">
                  <a:extLst>
                    <a:ext uri="{FF2B5EF4-FFF2-40B4-BE49-F238E27FC236}">
                      <a16:creationId xmlns:a16="http://schemas.microsoft.com/office/drawing/2014/main" id="{3F31EA34-1CC0-40EA-B6AE-55A9B4BD50AF}"/>
                    </a:ext>
                  </a:extLst>
                </p:cNvPr>
                <p:cNvSpPr txBox="1"/>
                <p:nvPr/>
              </p:nvSpPr>
              <p:spPr>
                <a:xfrm>
                  <a:off x="6937603" y="3114664"/>
                  <a:ext cx="714389" cy="3156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  <a:scene3d>
                    <a:camera prst="orthographicFront"/>
                    <a:lightRig rig="threePt" dir="t"/>
                  </a:scene3d>
                  <a:sp3d>
                    <a:bevelT w="0" h="95250"/>
                    <a:bevelB w="0"/>
                  </a:sp3d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CA" sz="1000" b="1" i="0" u="none" strike="noStrike" kern="1200" cap="none" spc="0" normalizeH="0" baseline="0" noProof="0" dirty="0">
                      <a:solidFill>
                        <a:schemeClr val="tx1">
                          <a:lumMod val="50000"/>
                        </a:schemeClr>
                      </a:solidFill>
                      <a:effectLst>
                        <a:glow>
                          <a:srgbClr val="4F81BD"/>
                        </a:glow>
                      </a:effectLst>
                      <a:uLnTx/>
                      <a:uFillTx/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t>C. Benefit sharing</a:t>
                  </a:r>
                </a:p>
              </p:txBody>
            </p:sp>
          </p:grpSp>
        </p:grpSp>
        <p:sp>
          <p:nvSpPr>
            <p:cNvPr id="118" name="Isosceles Triangle 117">
              <a:extLst>
                <a:ext uri="{FF2B5EF4-FFF2-40B4-BE49-F238E27FC236}">
                  <a16:creationId xmlns:a16="http://schemas.microsoft.com/office/drawing/2014/main" id="{86C1730B-2795-4535-86D3-458F0CF07BD5}"/>
                </a:ext>
              </a:extLst>
            </p:cNvPr>
            <p:cNvSpPr/>
            <p:nvPr/>
          </p:nvSpPr>
          <p:spPr>
            <a:xfrm>
              <a:off x="4558869" y="4311147"/>
              <a:ext cx="3077530" cy="217617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E80F7A87-D1D1-4EA2-817C-637B8D3999A4}"/>
                </a:ext>
              </a:extLst>
            </p:cNvPr>
            <p:cNvGrpSpPr/>
            <p:nvPr/>
          </p:nvGrpSpPr>
          <p:grpSpPr>
            <a:xfrm>
              <a:off x="4629171" y="5461820"/>
              <a:ext cx="730117" cy="1081056"/>
              <a:chOff x="4524705" y="5416396"/>
              <a:chExt cx="730117" cy="1081056"/>
            </a:xfrm>
          </p:grpSpPr>
          <p:cxnSp>
            <p:nvCxnSpPr>
              <p:cNvPr id="120" name="Connecteur droit avec flèche 89"/>
              <p:cNvCxnSpPr>
                <a:cxnSpLocks/>
              </p:cNvCxnSpPr>
              <p:nvPr/>
            </p:nvCxnSpPr>
            <p:spPr>
              <a:xfrm flipH="1">
                <a:off x="4524705" y="5416396"/>
                <a:ext cx="730117" cy="1081056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1" name="ZoneTexte 90"/>
              <p:cNvSpPr txBox="1"/>
              <p:nvPr/>
            </p:nvSpPr>
            <p:spPr>
              <a:xfrm rot="18082111">
                <a:off x="4710780" y="5759917"/>
                <a:ext cx="505824" cy="22414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  <a:scene3d>
                  <a:camera prst="orthographicFront">
                    <a:rot lat="600000" lon="0" rev="0"/>
                  </a:camera>
                  <a:lightRig rig="threePt" dir="t"/>
                </a:scene3d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CA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Action</a:t>
                </a:r>
              </a:p>
            </p:txBody>
          </p:sp>
        </p:grp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EFEBDFE2-A0D1-44CF-8CC5-A9FE33EEB94C}"/>
                </a:ext>
              </a:extLst>
            </p:cNvPr>
            <p:cNvGrpSpPr/>
            <p:nvPr/>
          </p:nvGrpSpPr>
          <p:grpSpPr>
            <a:xfrm>
              <a:off x="5401632" y="4398499"/>
              <a:ext cx="694368" cy="992817"/>
              <a:chOff x="5336774" y="4143717"/>
              <a:chExt cx="935863" cy="1221511"/>
            </a:xfrm>
          </p:grpSpPr>
          <p:cxnSp>
            <p:nvCxnSpPr>
              <p:cNvPr id="123" name="Connecteur droit avec flèche 87"/>
              <p:cNvCxnSpPr>
                <a:cxnSpLocks/>
              </p:cNvCxnSpPr>
              <p:nvPr/>
            </p:nvCxnSpPr>
            <p:spPr>
              <a:xfrm flipH="1">
                <a:off x="5336774" y="4235687"/>
                <a:ext cx="935863" cy="1129541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4" name="ZoneTexte 88"/>
              <p:cNvSpPr txBox="1"/>
              <p:nvPr/>
            </p:nvSpPr>
            <p:spPr>
              <a:xfrm rot="18307386">
                <a:off x="5756460" y="4344139"/>
                <a:ext cx="667397" cy="266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  <a:scene3d>
                  <a:camera prst="orthographicFront">
                    <a:rot lat="600000" lon="0" rev="0"/>
                  </a:camera>
                  <a:lightRig rig="threePt" dir="t"/>
                </a:scene3d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CA" sz="900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kumimoji="0" lang="en-CA" sz="9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utcome</a:t>
                </a:r>
                <a:endParaRPr kumimoji="0" lang="en-CA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25" name="ZoneTexte 80"/>
            <p:cNvSpPr txBox="1"/>
            <p:nvPr/>
          </p:nvSpPr>
          <p:spPr>
            <a:xfrm rot="3059449">
              <a:off x="5725112" y="4988512"/>
              <a:ext cx="1246763" cy="2241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>
                  <a:rot lat="600000" lon="0" rev="0"/>
                </a:camera>
                <a:lightRig rig="threePt" dir="t"/>
              </a:scene3d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A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        Goals</a:t>
              </a:r>
              <a:endParaRPr kumimoji="0" lang="en-CA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6" name="ZoneTexte 86"/>
            <p:cNvSpPr txBox="1"/>
            <p:nvPr/>
          </p:nvSpPr>
          <p:spPr>
            <a:xfrm rot="3244867">
              <a:off x="6457489" y="5148979"/>
              <a:ext cx="672866" cy="34280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  <a:scene3d>
                <a:camera prst="orthographicFront">
                  <a:rot lat="600000" lon="0" rev="0"/>
                </a:camera>
                <a:lightRig rig="threePt" dir="t"/>
              </a:scene3d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CA" sz="9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Internediate</a:t>
              </a:r>
              <a:r>
                <a:rPr lang="en-CA" sz="9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outcome</a:t>
              </a:r>
              <a:r>
                <a:rPr lang="en-CA" sz="1100" b="1" noProof="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kumimoji="0" lang="en-CA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36C25C3B-4AAB-49C6-952D-A223F7D88E4D}"/>
                </a:ext>
              </a:extLst>
            </p:cNvPr>
            <p:cNvGrpSpPr/>
            <p:nvPr/>
          </p:nvGrpSpPr>
          <p:grpSpPr>
            <a:xfrm>
              <a:off x="7032549" y="5587947"/>
              <a:ext cx="674323" cy="978387"/>
              <a:chOff x="7152627" y="5840749"/>
              <a:chExt cx="442422" cy="667453"/>
            </a:xfrm>
          </p:grpSpPr>
          <p:cxnSp>
            <p:nvCxnSpPr>
              <p:cNvPr id="128" name="Connecteur droit avec flèche 91"/>
              <p:cNvCxnSpPr>
                <a:cxnSpLocks/>
              </p:cNvCxnSpPr>
              <p:nvPr/>
            </p:nvCxnSpPr>
            <p:spPr>
              <a:xfrm>
                <a:off x="7152627" y="5840749"/>
                <a:ext cx="442422" cy="667453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ZoneTexte 92"/>
              <p:cNvSpPr txBox="1"/>
              <p:nvPr/>
            </p:nvSpPr>
            <p:spPr>
              <a:xfrm rot="3244867">
                <a:off x="7078017" y="6085737"/>
                <a:ext cx="512093" cy="14705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  <a:scene3d>
                  <a:camera prst="orthographicFront">
                    <a:rot lat="600000" lon="0" rev="0"/>
                  </a:camera>
                  <a:lightRig rig="threePt" dir="t"/>
                </a:scene3d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CA" sz="11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Targets</a:t>
                </a:r>
                <a:endParaRPr kumimoji="0" lang="fr-CA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30" name="Ellipse 84"/>
            <p:cNvSpPr/>
            <p:nvPr/>
          </p:nvSpPr>
          <p:spPr>
            <a:xfrm>
              <a:off x="5334000" y="3216965"/>
              <a:ext cx="1578429" cy="711520"/>
            </a:xfrm>
            <a:prstGeom prst="ellipse">
              <a:avLst/>
            </a:prstGeom>
            <a:solidFill>
              <a:srgbClr val="9900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Source Sans Pro" panose="020B0503030403020204" pitchFamily="34" charset="0"/>
                  <a:cs typeface="Arial" panose="020B0604020202020204" pitchFamily="34" charset="0"/>
                </a:rPr>
                <a:t>Living in harmony with nature</a:t>
              </a: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0721" y="482860"/>
            <a:ext cx="2830761" cy="782357"/>
          </a:xfrm>
        </p:spPr>
        <p:txBody>
          <a:bodyPr/>
          <a:lstStyle/>
          <a:p>
            <a:r>
              <a:rPr lang="en-US" b="1" dirty="0"/>
              <a:t>The GBF</a:t>
            </a:r>
          </a:p>
        </p:txBody>
      </p:sp>
    </p:spTree>
    <p:extLst>
      <p:ext uri="{BB962C8B-B14F-4D97-AF65-F5344CB8AC3E}">
        <p14:creationId xmlns:p14="http://schemas.microsoft.com/office/powerpoint/2010/main" val="312861161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2050 Vision</a:t>
            </a:r>
            <a:r>
              <a:rPr lang="en-US" dirty="0"/>
              <a:t>: living in harmony with nature (unchanged from 2010).</a:t>
            </a:r>
          </a:p>
          <a:p>
            <a:r>
              <a:rPr lang="en-US" b="1" dirty="0">
                <a:solidFill>
                  <a:schemeClr val="tx2"/>
                </a:solidFill>
              </a:rPr>
              <a:t>2030 Mission</a:t>
            </a:r>
            <a:r>
              <a:rPr lang="en-US" dirty="0"/>
              <a:t>: halting biodiversity loss &amp; putting nature on a path to recovery. Biodiversity must be better off in 2030 compared to 2020.</a:t>
            </a:r>
          </a:p>
          <a:p>
            <a:r>
              <a:rPr lang="en-US" b="1" dirty="0">
                <a:solidFill>
                  <a:schemeClr val="tx2"/>
                </a:solidFill>
              </a:rPr>
              <a:t>Goals</a:t>
            </a:r>
            <a:r>
              <a:rPr lang="en-US" dirty="0"/>
              <a:t>: Outcomes for 2050 regarding conservation, sustainable use and access and benefit sharing as well as on the necessary means of implementation</a:t>
            </a:r>
          </a:p>
          <a:p>
            <a:r>
              <a:rPr lang="en-US" b="1" dirty="0">
                <a:solidFill>
                  <a:schemeClr val="tx2"/>
                </a:solidFill>
              </a:rPr>
              <a:t>Targets</a:t>
            </a:r>
            <a:r>
              <a:rPr lang="en-US" dirty="0"/>
              <a:t>: Action to be undertaken by 2030 to ensure achievement of the Goals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Vision, Mission, Goals and Targets</a:t>
            </a:r>
          </a:p>
        </p:txBody>
      </p:sp>
    </p:spTree>
    <p:extLst>
      <p:ext uri="{BB962C8B-B14F-4D97-AF65-F5344CB8AC3E}">
        <p14:creationId xmlns:p14="http://schemas.microsoft.com/office/powerpoint/2010/main" val="2740968700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079" y="4099932"/>
            <a:ext cx="5631392" cy="3881904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tx2"/>
                </a:solidFill>
              </a:rPr>
              <a:t>Monitoring framework</a:t>
            </a:r>
            <a:endParaRPr lang="en-US" dirty="0"/>
          </a:p>
          <a:p>
            <a:pPr marL="0" indent="0" algn="ctr">
              <a:buNone/>
            </a:pPr>
            <a:r>
              <a:rPr lang="en-US" sz="2000" dirty="0"/>
              <a:t>with headline indicators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Strengthened review of implementation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303519" y="4099932"/>
            <a:ext cx="5386646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chemeClr val="tx2"/>
                </a:solidFill>
              </a:rPr>
              <a:t>Cyclical process </a:t>
            </a:r>
          </a:p>
          <a:p>
            <a:pPr marL="0" indent="0" algn="ctr">
              <a:buNone/>
            </a:pPr>
            <a:r>
              <a:rPr lang="en-US" sz="2000" dirty="0"/>
              <a:t>with ‘</a:t>
            </a:r>
            <a:r>
              <a:rPr lang="en-US" sz="2000" i="1" dirty="0"/>
              <a:t>national targets</a:t>
            </a:r>
            <a:r>
              <a:rPr lang="en-US" sz="2000" dirty="0"/>
              <a:t>’, ‘</a:t>
            </a:r>
            <a:r>
              <a:rPr lang="en-US" sz="2000" i="1" dirty="0"/>
              <a:t>global gap report</a:t>
            </a:r>
            <a:r>
              <a:rPr lang="en-US" sz="2000" dirty="0"/>
              <a:t>’, national reports, global stock take &amp; review of ambitions &amp; implementation</a:t>
            </a:r>
          </a:p>
        </p:txBody>
      </p:sp>
      <p:sp>
        <p:nvSpPr>
          <p:cNvPr id="6" name="AutoShape 2" descr="Digital surveillance RGB color icon. Computer software for online tracking.  Information technologies monitoring. Isolated vector illustration. Simple  filled line drawing. Editable stroke 6563411 Vector Art at Vecteez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39970" y="1627610"/>
            <a:ext cx="2795619" cy="225592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503" y="1842990"/>
            <a:ext cx="1799309" cy="18122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788464">
            <a:off x="8135151" y="1854157"/>
            <a:ext cx="1758105" cy="1697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488125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199" y="1512916"/>
            <a:ext cx="10749743" cy="4194613"/>
          </a:xfrm>
        </p:spPr>
        <p:txBody>
          <a:bodyPr/>
          <a:lstStyle/>
          <a:p>
            <a:r>
              <a:rPr lang="en-US" sz="1800" dirty="0"/>
              <a:t>Sustainable use of biodiversity is important. The GBF should address unsustainable agriculture, forestry and fisheries including in the EU. </a:t>
            </a:r>
          </a:p>
          <a:p>
            <a:r>
              <a:rPr lang="en-US" sz="1800" dirty="0"/>
              <a:t>More broadly: integrating biodiversity across policies and sectors is a key priority for us. </a:t>
            </a:r>
          </a:p>
          <a:p>
            <a:r>
              <a:rPr lang="en-US" sz="1800" dirty="0"/>
              <a:t>Ambitious targets to address the direct drivers of loss, not only for the sake of nature, but also for sustainable livelihoods and poverty eradication. Pollution, e.g., is also a health issue. Invasive alien species threaten food security, and so on.</a:t>
            </a:r>
          </a:p>
          <a:p>
            <a:r>
              <a:rPr lang="en-US" sz="1800" dirty="0"/>
              <a:t>This links to ecosystem restoration and nature-based solutions: we need to invest in actions that have multiple benefits: biodiversity, climate change and other objectives. </a:t>
            </a:r>
          </a:p>
          <a:p>
            <a:r>
              <a:rPr lang="en-US" sz="1800" dirty="0"/>
              <a:t>We are committed to clear and operational provisions on </a:t>
            </a:r>
            <a:r>
              <a:rPr lang="en-US" sz="1800" dirty="0" err="1"/>
              <a:t>mobilising</a:t>
            </a:r>
            <a:r>
              <a:rPr lang="en-US" sz="1800" dirty="0"/>
              <a:t> resources from all sources. Without this, the framework would be a dead letter.</a:t>
            </a:r>
          </a:p>
          <a:p>
            <a:r>
              <a:rPr lang="en-US" sz="1800" dirty="0"/>
              <a:t>We are fully committed to the CBD third objective on access and benefit-sharing. I hope it has been clear that we constructively engage in the discussions on this rather technical matter.</a:t>
            </a:r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EU+MS position on the GBF overall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6036425" y="1825625"/>
            <a:ext cx="5063837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29141823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3650" y="1512916"/>
            <a:ext cx="10749743" cy="4194613"/>
          </a:xfrm>
        </p:spPr>
        <p:txBody>
          <a:bodyPr/>
          <a:lstStyle/>
          <a:p>
            <a:r>
              <a:rPr lang="en-GB" dirty="0"/>
              <a:t>M</a:t>
            </a:r>
            <a:r>
              <a:rPr lang="en-GB" b="1" dirty="0"/>
              <a:t>easurable goals for biodiversity outcomes , including</a:t>
            </a:r>
          </a:p>
          <a:p>
            <a:pPr lvl="1"/>
            <a:r>
              <a:rPr lang="en-GB" sz="1800" dirty="0"/>
              <a:t>Halting human-induced extinctions of </a:t>
            </a:r>
            <a:r>
              <a:rPr lang="en-GB" sz="1800" i="1" dirty="0"/>
              <a:t>known</a:t>
            </a:r>
            <a:r>
              <a:rPr lang="en-GB" sz="1800" dirty="0"/>
              <a:t> species by 2030 and halting human-induced extinctions of </a:t>
            </a:r>
            <a:r>
              <a:rPr lang="en-GB" sz="1800" i="1" dirty="0"/>
              <a:t>known and unknown</a:t>
            </a:r>
            <a:r>
              <a:rPr lang="en-GB" sz="1800" dirty="0"/>
              <a:t> species by 2050;</a:t>
            </a:r>
          </a:p>
          <a:p>
            <a:pPr lvl="1"/>
            <a:r>
              <a:rPr lang="en-GB" sz="1800" dirty="0"/>
              <a:t>Extinction risk, ecosystem integrity, genetic diversity and increasing the area of natural ecosystems.</a:t>
            </a:r>
          </a:p>
          <a:p>
            <a:pPr lvl="1"/>
            <a:r>
              <a:rPr lang="en-GB" sz="1800" dirty="0"/>
              <a:t>T</a:t>
            </a:r>
            <a:r>
              <a:rPr lang="en-US" sz="1800" dirty="0"/>
              <a:t>he valuation and the sustainable use of biodiversity and ecosystem services for the benefit of all with a specific ambition for the reduction of the ecological footprint of human activities.</a:t>
            </a:r>
          </a:p>
          <a:p>
            <a:pPr lvl="1"/>
            <a:r>
              <a:rPr lang="en-US" sz="1800" dirty="0"/>
              <a:t>Facilitated access to and effective sharing of benefits derived from the utilization of genetic resources to further contribute to conservation and sustainable use </a:t>
            </a:r>
            <a:r>
              <a:rPr lang="en-US" sz="1800"/>
              <a:t>of biodiversity</a:t>
            </a:r>
            <a:endParaRPr lang="en-US" sz="1800" dirty="0"/>
          </a:p>
          <a:p>
            <a:pPr lvl="1"/>
            <a:r>
              <a:rPr lang="en-US" sz="1800" dirty="0" err="1"/>
              <a:t>Mobilisation</a:t>
            </a:r>
            <a:r>
              <a:rPr lang="en-US" sz="1800" dirty="0"/>
              <a:t> of resources from all sources, including international funding</a:t>
            </a:r>
            <a:endParaRPr lang="en-GB" sz="1800" dirty="0"/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Goals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6036425" y="1825625"/>
            <a:ext cx="5063837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8560336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199" y="1512916"/>
            <a:ext cx="5063837" cy="4194613"/>
          </a:xfrm>
        </p:spPr>
        <p:txBody>
          <a:bodyPr/>
          <a:lstStyle/>
          <a:p>
            <a:r>
              <a:rPr lang="en-US" sz="1800" dirty="0"/>
              <a:t>Protect </a:t>
            </a:r>
            <a:r>
              <a:rPr lang="en-US" sz="1800" b="1" dirty="0">
                <a:solidFill>
                  <a:schemeClr val="tx2"/>
                </a:solidFill>
              </a:rPr>
              <a:t>30 % of land &amp; seas </a:t>
            </a:r>
          </a:p>
          <a:p>
            <a:r>
              <a:rPr lang="en-US" sz="1800" b="1" dirty="0">
                <a:solidFill>
                  <a:schemeClr val="tx2"/>
                </a:solidFill>
              </a:rPr>
              <a:t>Restore</a:t>
            </a:r>
            <a:r>
              <a:rPr lang="en-US" sz="1800" dirty="0"/>
              <a:t> 3 billion hectares on land/freshwater and 3 billion hectares in seas/oceans</a:t>
            </a:r>
          </a:p>
          <a:p>
            <a:r>
              <a:rPr lang="en-US" sz="1800" b="1" dirty="0">
                <a:solidFill>
                  <a:schemeClr val="tx2"/>
                </a:solidFill>
              </a:rPr>
              <a:t>Reduce pesticides </a:t>
            </a:r>
            <a:r>
              <a:rPr lang="en-US" sz="1800" dirty="0"/>
              <a:t>(volume and toxicity) and reduce </a:t>
            </a:r>
            <a:r>
              <a:rPr lang="en-US" sz="1800" b="1" dirty="0">
                <a:solidFill>
                  <a:schemeClr val="tx2"/>
                </a:solidFill>
              </a:rPr>
              <a:t>excess nutrients</a:t>
            </a:r>
            <a:r>
              <a:rPr lang="en-US" sz="1800" dirty="0"/>
              <a:t>. End </a:t>
            </a:r>
            <a:r>
              <a:rPr lang="en-US" sz="1800" b="1" dirty="0">
                <a:solidFill>
                  <a:schemeClr val="tx2"/>
                </a:solidFill>
              </a:rPr>
              <a:t>plastic pollution</a:t>
            </a:r>
          </a:p>
          <a:p>
            <a:r>
              <a:rPr lang="en-US" sz="1800" b="1" dirty="0">
                <a:solidFill>
                  <a:schemeClr val="tx2"/>
                </a:solidFill>
              </a:rPr>
              <a:t>Sustainable use of wild species </a:t>
            </a:r>
            <a:r>
              <a:rPr lang="en-US" sz="1800" dirty="0"/>
              <a:t>(eradicate overfishing, wildlife trafficking, illegal logging, etc.).</a:t>
            </a:r>
          </a:p>
          <a:p>
            <a:r>
              <a:rPr lang="en-US" sz="1800" b="1" dirty="0">
                <a:solidFill>
                  <a:schemeClr val="tx2"/>
                </a:solidFill>
              </a:rPr>
              <a:t>Sustainable use in agriculture, forestry &amp; aquaculture</a:t>
            </a:r>
          </a:p>
          <a:p>
            <a:r>
              <a:rPr lang="en-US" sz="1800" b="1" dirty="0">
                <a:solidFill>
                  <a:schemeClr val="tx2"/>
                </a:solidFill>
              </a:rPr>
              <a:t>Mainstream biodiversity </a:t>
            </a:r>
            <a:r>
              <a:rPr lang="en-US" sz="1800" dirty="0"/>
              <a:t>across sectors &amp; policies and </a:t>
            </a:r>
            <a:r>
              <a:rPr lang="en-US" sz="1800" b="1" dirty="0">
                <a:solidFill>
                  <a:schemeClr val="tx2"/>
                </a:solidFill>
              </a:rPr>
              <a:t>align</a:t>
            </a:r>
            <a:r>
              <a:rPr lang="en-US" sz="1800" dirty="0"/>
              <a:t> financial flows.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Targets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6201317" y="1512916"/>
            <a:ext cx="4921385" cy="44252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800" b="1" dirty="0">
                <a:solidFill>
                  <a:schemeClr val="tx2"/>
                </a:solidFill>
              </a:rPr>
              <a:t>Nature-based solutions</a:t>
            </a:r>
          </a:p>
          <a:p>
            <a:r>
              <a:rPr lang="en-US" sz="1800" b="1" dirty="0">
                <a:solidFill>
                  <a:schemeClr val="tx2"/>
                </a:solidFill>
              </a:rPr>
              <a:t>Resource mobilization</a:t>
            </a:r>
            <a:r>
              <a:rPr lang="en-US" sz="1800" dirty="0"/>
              <a:t>: close finance gap with financing from all sources, incl. increase of international flows, efficiency, harmful subsidies, align financial flows, require national biodiversity financing plans</a:t>
            </a:r>
          </a:p>
          <a:p>
            <a:r>
              <a:rPr lang="en-US" sz="1800" b="1" dirty="0">
                <a:solidFill>
                  <a:schemeClr val="tx2"/>
                </a:solidFill>
              </a:rPr>
              <a:t>Access and Benefit Sharing</a:t>
            </a:r>
            <a:r>
              <a:rPr lang="en-US" sz="1800" dirty="0"/>
              <a:t>, promote more simple and effective frameworks for benefit sharing (this may potentially include elements of a solution for the issue of Digital Sequence Information)</a:t>
            </a:r>
          </a:p>
          <a:p>
            <a:r>
              <a:rPr lang="en-US" sz="1800" b="1" dirty="0">
                <a:solidFill>
                  <a:schemeClr val="tx2"/>
                </a:solidFill>
              </a:rPr>
              <a:t>Targets on</a:t>
            </a:r>
            <a:r>
              <a:rPr lang="en-US" sz="1800" dirty="0"/>
              <a:t>: Invasive alien species, climate, knowledge, awareness, biosafety, etc.</a:t>
            </a:r>
          </a:p>
        </p:txBody>
      </p:sp>
    </p:spTree>
    <p:extLst>
      <p:ext uri="{BB962C8B-B14F-4D97-AF65-F5344CB8AC3E}">
        <p14:creationId xmlns:p14="http://schemas.microsoft.com/office/powerpoint/2010/main" val="2325896483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7013" y="1122362"/>
            <a:ext cx="10156297" cy="3735883"/>
          </a:xfrm>
        </p:spPr>
        <p:txBody>
          <a:bodyPr/>
          <a:lstStyle/>
          <a:p>
            <a:r>
              <a:rPr lang="en-IE" dirty="0"/>
              <a:t>Thank you</a:t>
            </a:r>
            <a:br>
              <a:rPr lang="en-IE" dirty="0"/>
            </a:br>
            <a:br>
              <a:rPr lang="en-IE" dirty="0"/>
            </a:br>
            <a:r>
              <a:rPr lang="en-IE" sz="2000" dirty="0">
                <a:hlinkClick r:id="rId3"/>
              </a:rPr>
              <a:t>https://environment.ec.europa.eu/topics/nature-and-biodiversity/eu-cop15-global-biodiversity-conference_en</a:t>
            </a:r>
            <a:br>
              <a:rPr lang="en-IE" sz="2000" dirty="0"/>
            </a:br>
            <a:endParaRPr lang="en-GB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575" y="4646435"/>
            <a:ext cx="8941016" cy="1853519"/>
          </a:xfrm>
        </p:spPr>
        <p:txBody>
          <a:bodyPr wrap="square" anchor="b" anchorCtr="0"/>
          <a:lstStyle/>
          <a:p>
            <a:r>
              <a:rPr lang="en-US" sz="1050" b="1" dirty="0"/>
              <a:t>© European Union 2022</a:t>
            </a:r>
          </a:p>
          <a:p>
            <a:r>
              <a:rPr lang="en-US" sz="1050" dirty="0"/>
              <a:t>Unless otherwise noted the reuse of this presentation is </a:t>
            </a:r>
            <a:r>
              <a:rPr lang="en-US" sz="1050" dirty="0" err="1"/>
              <a:t>authorised</a:t>
            </a:r>
            <a:r>
              <a:rPr lang="en-US" sz="1050" dirty="0"/>
              <a:t> under the </a:t>
            </a:r>
            <a:r>
              <a:rPr lang="en-US" sz="1050" dirty="0">
                <a:hlinkClick r:id="rId4"/>
              </a:rPr>
              <a:t>CC BY 4.0 </a:t>
            </a:r>
            <a:r>
              <a:rPr lang="en-US" sz="1050" dirty="0"/>
              <a:t>license. For any use or reproduction of elements that are not owned by the EU, permission may need to be sought directly from the respective right holders.</a:t>
            </a:r>
          </a:p>
          <a:p>
            <a:r>
              <a:rPr lang="en-US" sz="1050" dirty="0"/>
              <a:t>Slide </a:t>
            </a:r>
            <a:r>
              <a:rPr lang="en-US" sz="1050" dirty="0">
                <a:solidFill>
                  <a:schemeClr val="accent6"/>
                </a:solidFill>
              </a:rPr>
              <a:t>xx</a:t>
            </a:r>
            <a:r>
              <a:rPr lang="en-US" sz="1050" dirty="0"/>
              <a:t>: </a:t>
            </a:r>
            <a:r>
              <a:rPr lang="en-US" sz="1050" dirty="0">
                <a:solidFill>
                  <a:schemeClr val="accent6"/>
                </a:solidFill>
              </a:rPr>
              <a:t>element concerned</a:t>
            </a:r>
            <a:r>
              <a:rPr lang="en-US" sz="1050" dirty="0"/>
              <a:t>, source</a:t>
            </a:r>
            <a:r>
              <a:rPr lang="en-US" sz="1050" dirty="0">
                <a:solidFill>
                  <a:schemeClr val="accent6"/>
                </a:solidFill>
              </a:rPr>
              <a:t>: e.g. Fotolia.com</a:t>
            </a:r>
            <a:r>
              <a:rPr lang="en-US" sz="1050" dirty="0"/>
              <a:t>; Slide </a:t>
            </a:r>
            <a:r>
              <a:rPr lang="en-US" sz="1050" dirty="0">
                <a:solidFill>
                  <a:schemeClr val="accent6"/>
                </a:solidFill>
              </a:rPr>
              <a:t>xx</a:t>
            </a:r>
            <a:r>
              <a:rPr lang="en-US" sz="1050" dirty="0"/>
              <a:t>: </a:t>
            </a:r>
            <a:r>
              <a:rPr lang="en-US" sz="1050" dirty="0">
                <a:solidFill>
                  <a:schemeClr val="accent6"/>
                </a:solidFill>
              </a:rPr>
              <a:t>element concerned</a:t>
            </a:r>
            <a:r>
              <a:rPr lang="en-US" sz="1050" dirty="0"/>
              <a:t>, source: </a:t>
            </a:r>
            <a:r>
              <a:rPr lang="en-US" sz="1050" dirty="0">
                <a:solidFill>
                  <a:schemeClr val="accent6"/>
                </a:solidFill>
              </a:rPr>
              <a:t>e.g. iStock.com</a:t>
            </a:r>
            <a:endParaRPr lang="en-GB" sz="1050" dirty="0">
              <a:solidFill>
                <a:schemeClr val="accent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4" y="4858246"/>
            <a:ext cx="1023496" cy="35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619315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2026</TotalTime>
  <Words>1012</Words>
  <Application>Microsoft Office PowerPoint</Application>
  <PresentationFormat>Grand écran</PresentationFormat>
  <Paragraphs>96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CBD –COP 15 7th to 19th December 2022 Montreal, Canada</vt:lpstr>
      <vt:lpstr>What are we hoping to adopt :</vt:lpstr>
      <vt:lpstr>The GBF</vt:lpstr>
      <vt:lpstr>Vision, Mission, Goals and Targets</vt:lpstr>
      <vt:lpstr>Strengthened review of implementation</vt:lpstr>
      <vt:lpstr>EU+MS position on the GBF overall</vt:lpstr>
      <vt:lpstr>Goals</vt:lpstr>
      <vt:lpstr>Targets</vt:lpstr>
      <vt:lpstr>Thank you  https://environment.ec.europa.eu/topics/nature-and-biodiversity/eu-cop15-global-biodiversity-conference_en 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SEINEN Anne Theo (ENV)</dc:creator>
  <cp:lastModifiedBy>Julien Chambolle</cp:lastModifiedBy>
  <cp:revision>59</cp:revision>
  <dcterms:created xsi:type="dcterms:W3CDTF">2022-01-15T04:10:33Z</dcterms:created>
  <dcterms:modified xsi:type="dcterms:W3CDTF">2022-11-25T15:06:07Z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2022-09-26T04:32:19Z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074af81d-55ab-4075-942f-44a46be699b8</vt:lpwstr>
  </property>
  <property fmtid="{D5CDD505-2E9C-101B-9397-08002B2CF9AE}" pid="8" name="MSIP_Label_6bd9ddd1-4d20-43f6-abfa-fc3c07406f94_ContentBits">
    <vt:lpwstr>0</vt:lpwstr>
  </property>
</Properties>
</file>